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6.xml" ContentType="application/vnd.openxmlformats-officedocument.presentationml.notesSl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9"/>
  </p:notesMasterIdLst>
  <p:handoutMasterIdLst>
    <p:handoutMasterId r:id="rId40"/>
  </p:handoutMasterIdLst>
  <p:sldIdLst>
    <p:sldId id="1026" r:id="rId3"/>
    <p:sldId id="1027" r:id="rId4"/>
    <p:sldId id="1285" r:id="rId5"/>
    <p:sldId id="1300" r:id="rId6"/>
    <p:sldId id="1301" r:id="rId7"/>
    <p:sldId id="1030" r:id="rId8"/>
    <p:sldId id="1001" r:id="rId9"/>
    <p:sldId id="1279" r:id="rId10"/>
    <p:sldId id="1278" r:id="rId11"/>
    <p:sldId id="1280" r:id="rId12"/>
    <p:sldId id="1281" r:id="rId13"/>
    <p:sldId id="1282" r:id="rId14"/>
    <p:sldId id="1256" r:id="rId15"/>
    <p:sldId id="1005" r:id="rId16"/>
    <p:sldId id="1248" r:id="rId17"/>
    <p:sldId id="1179" r:id="rId18"/>
    <p:sldId id="1277" r:id="rId19"/>
    <p:sldId id="1247" r:id="rId20"/>
    <p:sldId id="1009" r:id="rId21"/>
    <p:sldId id="1010" r:id="rId22"/>
    <p:sldId id="1037" r:id="rId23"/>
    <p:sldId id="1283" r:id="rId24"/>
    <p:sldId id="1190" r:id="rId25"/>
    <p:sldId id="1214" r:id="rId26"/>
    <p:sldId id="1251" r:id="rId27"/>
    <p:sldId id="1252" r:id="rId28"/>
    <p:sldId id="1189" r:id="rId29"/>
    <p:sldId id="1260" r:id="rId30"/>
    <p:sldId id="1261" r:id="rId31"/>
    <p:sldId id="1302" r:id="rId32"/>
    <p:sldId id="1303" r:id="rId33"/>
    <p:sldId id="1175" r:id="rId34"/>
    <p:sldId id="1132" r:id="rId35"/>
    <p:sldId id="1133" r:id="rId36"/>
    <p:sldId id="1210" r:id="rId37"/>
    <p:sldId id="1299" r:id="rId38"/>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1" autoAdjust="0"/>
    <p:restoredTop sz="91453" autoAdjust="0"/>
  </p:normalViewPr>
  <p:slideViewPr>
    <p:cSldViewPr>
      <p:cViewPr>
        <p:scale>
          <a:sx n="66" d="100"/>
          <a:sy n="66" d="100"/>
        </p:scale>
        <p:origin x="-840" y="-15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31/07/2015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pPr>
                <a:defRPr/>
              </a:pPr>
              <a:t>18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19</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a:ln/>
        </p:spPr>
      </p:sp>
      <p:sp>
        <p:nvSpPr>
          <p:cNvPr id="6861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319929C0-29A2-41B3-BF5C-67B1D7909DBB}" type="slidenum">
              <a:rPr lang="es-ES" smtClean="0"/>
              <a:pPr>
                <a:defRPr/>
              </a:pPr>
              <a:t>35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31/07/2015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31/07/2015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31/07/2015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31/07/2015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31/07/2015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31/07/2015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31/07/2015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31/07/2015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31/07/2015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31/07/2015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31/07/2015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31/07/2015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31/07/2015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31  de 2015      V1</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99" y="1524000"/>
            <a:ext cx="8777513" cy="4267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0688"/>
            <a:ext cx="3908425" cy="34258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09738"/>
            <a:ext cx="3951287" cy="3438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472" y="228600"/>
            <a:ext cx="6456128" cy="6477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228600" y="0"/>
            <a:ext cx="8610600" cy="914400"/>
          </a:xfrm>
        </p:spPr>
        <p:txBody>
          <a:bodyPr/>
          <a:lstStyle/>
          <a:p>
            <a:r>
              <a:rPr lang="es-UY" sz="2400" dirty="0" smtClean="0"/>
              <a:t>Previsión de generación eólica en base de datos del 24/06/15</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701800"/>
            <a:ext cx="8948737" cy="30162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31/07/2015</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1 Título"/>
          <p:cNvSpPr>
            <a:spLocks noGrp="1"/>
          </p:cNvSpPr>
          <p:nvPr>
            <p:ph type="title"/>
          </p:nvPr>
        </p:nvSpPr>
        <p:spPr>
          <a:xfrm>
            <a:off x="0" y="15875"/>
            <a:ext cx="7772400" cy="762000"/>
          </a:xfrm>
        </p:spPr>
        <p:txBody>
          <a:bodyPr/>
          <a:lstStyle/>
          <a:p>
            <a:r>
              <a:rPr lang="es-UY" sz="2400" smtClean="0"/>
              <a:t>Previsión temperaturas (Accuweather, viernes)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74595"/>
            <a:ext cx="6434137" cy="598340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533400"/>
            <a:ext cx="4864100" cy="181282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noGrp="1"/>
          </p:cNvSpPr>
          <p:nvPr>
            <p:ph type="title"/>
          </p:nvPr>
        </p:nvSpPr>
        <p:spPr>
          <a:xfrm>
            <a:off x="593725" y="228600"/>
            <a:ext cx="7772400" cy="838200"/>
          </a:xfrm>
        </p:spPr>
        <p:txBody>
          <a:bodyPr/>
          <a:lstStyle/>
          <a:p>
            <a:r>
              <a:rPr lang="es-UY" sz="2400" smtClean="0"/>
              <a:t>Precipitaciones previstas para los próximos días, Fuente INMET (viernes) </a:t>
            </a:r>
            <a:endParaRPr lang="es-UY"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067175"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1143000"/>
            <a:ext cx="4052887" cy="50688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49350"/>
            <a:ext cx="4060825" cy="50831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149350"/>
            <a:ext cx="4060825"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212" y="1139824"/>
            <a:ext cx="4095750" cy="509746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139824"/>
            <a:ext cx="4052887" cy="50831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5712" y="1143792"/>
            <a:ext cx="4067175" cy="50752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 calcmode="lin" valueType="num">
                                      <p:cBhvr additive="base">
                                        <p:cTn id="25" dur="500" fill="hold"/>
                                        <p:tgtEl>
                                          <p:spTgt spid="8197"/>
                                        </p:tgtEl>
                                        <p:attrNameLst>
                                          <p:attrName>ppt_x</p:attrName>
                                        </p:attrNameLst>
                                      </p:cBhvr>
                                      <p:tavLst>
                                        <p:tav tm="0">
                                          <p:val>
                                            <p:strVal val="#ppt_x"/>
                                          </p:val>
                                        </p:tav>
                                        <p:tav tm="100000">
                                          <p:val>
                                            <p:strVal val="#ppt_x"/>
                                          </p:val>
                                        </p:tav>
                                      </p:tavLst>
                                    </p:anim>
                                    <p:anim calcmode="lin" valueType="num">
                                      <p:cBhvr additive="base">
                                        <p:cTn id="2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additive="base">
                                        <p:cTn id="31" dur="500" fill="hold"/>
                                        <p:tgtEl>
                                          <p:spTgt spid="8198"/>
                                        </p:tgtEl>
                                        <p:attrNameLst>
                                          <p:attrName>ppt_x</p:attrName>
                                        </p:attrNameLst>
                                      </p:cBhvr>
                                      <p:tavLst>
                                        <p:tav tm="0">
                                          <p:val>
                                            <p:strVal val="#ppt_x"/>
                                          </p:val>
                                        </p:tav>
                                        <p:tav tm="100000">
                                          <p:val>
                                            <p:strVal val="#ppt_x"/>
                                          </p:val>
                                        </p:tav>
                                      </p:tavLst>
                                    </p:anim>
                                    <p:anim calcmode="lin" valueType="num">
                                      <p:cBhvr additive="base">
                                        <p:cTn id="3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500" fill="hold"/>
                                        <p:tgtEl>
                                          <p:spTgt spid="8199"/>
                                        </p:tgtEl>
                                        <p:attrNameLst>
                                          <p:attrName>ppt_x</p:attrName>
                                        </p:attrNameLst>
                                      </p:cBhvr>
                                      <p:tavLst>
                                        <p:tav tm="0">
                                          <p:val>
                                            <p:strVal val="#ppt_x"/>
                                          </p:val>
                                        </p:tav>
                                        <p:tav tm="100000">
                                          <p:val>
                                            <p:strVal val="#ppt_x"/>
                                          </p:val>
                                        </p:tav>
                                      </p:tavLst>
                                    </p:anim>
                                    <p:anim calcmode="lin" valueType="num">
                                      <p:cBhvr additive="base">
                                        <p:cTn id="3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0"/>
                                        </p:tgtEl>
                                        <p:attrNameLst>
                                          <p:attrName>style.visibility</p:attrName>
                                        </p:attrNameLst>
                                      </p:cBhvr>
                                      <p:to>
                                        <p:strVal val="visible"/>
                                      </p:to>
                                    </p:set>
                                    <p:anim calcmode="lin" valueType="num">
                                      <p:cBhvr additive="base">
                                        <p:cTn id="43" dur="500" fill="hold"/>
                                        <p:tgtEl>
                                          <p:spTgt spid="8200"/>
                                        </p:tgtEl>
                                        <p:attrNameLst>
                                          <p:attrName>ppt_x</p:attrName>
                                        </p:attrNameLst>
                                      </p:cBhvr>
                                      <p:tavLst>
                                        <p:tav tm="0">
                                          <p:val>
                                            <p:strVal val="#ppt_x"/>
                                          </p:val>
                                        </p:tav>
                                        <p:tav tm="100000">
                                          <p:val>
                                            <p:strVal val="#ppt_x"/>
                                          </p:val>
                                        </p:tav>
                                      </p:tavLst>
                                    </p:anim>
                                    <p:anim calcmode="lin" valueType="num">
                                      <p:cBhvr additive="base">
                                        <p:cTn id="4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34925" y="228600"/>
            <a:ext cx="8991600" cy="762000"/>
          </a:xfrm>
        </p:spPr>
        <p:txBody>
          <a:bodyPr/>
          <a:lstStyle/>
          <a:p>
            <a:r>
              <a:rPr lang="es-UY" sz="2400" smtClean="0"/>
              <a:t>Acumulados precipitaciones 7 y 5 días INMET y CPTEC (viernes)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344024" cy="5257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30300"/>
            <a:ext cx="4344024" cy="5257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685800" y="228600"/>
            <a:ext cx="7772400" cy="1143000"/>
          </a:xfrm>
        </p:spPr>
        <p:txBody>
          <a:bodyPr/>
          <a:lstStyle/>
          <a:p>
            <a:r>
              <a:rPr lang="es-UY" smtClean="0"/>
              <a:t>Previsión aportes Salto Grande (Fuente CTM, viernes)</a:t>
            </a:r>
            <a:endParaRPr lang="es-UY" sz="240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36724"/>
            <a:ext cx="6961983" cy="397827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19</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31/07/2015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19</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2015-31</a:t>
            </a:r>
            <a:br>
              <a:rPr lang="es-UY" sz="3600" dirty="0" smtClean="0"/>
            </a:br>
            <a:r>
              <a:rPr lang="es-UY" sz="3600" dirty="0" smtClean="0"/>
              <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31/07/2015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por 4 semanas en un escenario sin lluvias</a:t>
            </a:r>
          </a:p>
          <a:p>
            <a:pPr>
              <a:lnSpc>
                <a:spcPct val="80000"/>
              </a:lnSpc>
            </a:pPr>
            <a:r>
              <a:rPr lang="es-UY" sz="1400" b="1" dirty="0" smtClean="0">
                <a:solidFill>
                  <a:schemeClr val="tx1"/>
                </a:solidFill>
              </a:rPr>
              <a:t>Stock </a:t>
            </a:r>
            <a:r>
              <a:rPr lang="es-ES" sz="1400" b="1" dirty="0" smtClean="0">
                <a:solidFill>
                  <a:schemeClr val="tx1"/>
                </a:solidFill>
              </a:rPr>
              <a:t>stock 4 (75.38 m a 76.56 m) </a:t>
            </a:r>
            <a:r>
              <a:rPr lang="es-UY" sz="1400" b="1" dirty="0" smtClean="0">
                <a:solidFill>
                  <a:schemeClr val="tx1"/>
                </a:solidFill>
              </a:rPr>
              <a:t>cota inicio semana de 76.1 m</a:t>
            </a:r>
          </a:p>
          <a:p>
            <a:pPr>
              <a:lnSpc>
                <a:spcPct val="80000"/>
              </a:lnSpc>
            </a:pPr>
            <a:r>
              <a:rPr lang="es-UY" sz="1400" b="1" dirty="0" smtClean="0">
                <a:solidFill>
                  <a:schemeClr val="tx1"/>
                </a:solidFill>
              </a:rPr>
              <a:t>Aplica CAR 99 %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1638"/>
            <a:ext cx="8077200" cy="492642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05600" y="1219200"/>
            <a:ext cx="2649538" cy="2133600"/>
          </a:xfrm>
        </p:spPr>
        <p:txBody>
          <a:bodyPr/>
          <a:lstStyle/>
          <a:p>
            <a:r>
              <a:rPr lang="es-MX" sz="2800" smtClean="0"/>
              <a:t>COSTO GENERACIÓN TÉRMICA</a:t>
            </a:r>
            <a:endParaRPr lang="es-ES" sz="280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356482" cy="4876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165" y="3657600"/>
            <a:ext cx="4665435" cy="311543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8636000" cy="416811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838200" y="228600"/>
            <a:ext cx="7772400" cy="1143000"/>
          </a:xfrm>
        </p:spPr>
        <p:txBody>
          <a:bodyPr/>
          <a:lstStyle/>
          <a:p>
            <a:r>
              <a:rPr lang="es-UY" sz="4000" dirty="0" smtClean="0"/>
              <a:t>MODELOS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169988"/>
            <a:ext cx="9029700" cy="452437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noGrp="1"/>
          </p:cNvSpPr>
          <p:nvPr>
            <p:ph type="title"/>
          </p:nvPr>
        </p:nvSpPr>
        <p:spPr>
          <a:xfrm>
            <a:off x="685800" y="304800"/>
            <a:ext cx="7772400" cy="533400"/>
          </a:xfrm>
        </p:spPr>
        <p:txBody>
          <a:bodyPr/>
          <a:lstStyle/>
          <a:p>
            <a:r>
              <a:rPr lang="es-UY" dirty="0" smtClean="0"/>
              <a:t>Mediano plazo, estacional 1356 caso sin lluvias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84687"/>
            <a:ext cx="8267700" cy="504148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381000" y="228600"/>
            <a:ext cx="8229600" cy="533400"/>
          </a:xfrm>
        </p:spPr>
        <p:txBody>
          <a:bodyPr/>
          <a:lstStyle/>
          <a:p>
            <a:r>
              <a:rPr lang="es-UY" sz="2400" dirty="0" smtClean="0"/>
              <a:t>Caso libre, aportes sin lluvias, estacional 1356</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505826" cy="470155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018790" cy="6604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smtClean="0"/>
              <a:t>Caso libre Palmar 37,3 m, sin vertido en Terra. Estacional 1349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220075" cy="538951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6467475" cy="574199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30/15</a:t>
            </a:r>
            <a:endParaRPr lang="es-ES" sz="2800" dirty="0" smtClean="0"/>
          </a:p>
        </p:txBody>
      </p:sp>
      <p:sp>
        <p:nvSpPr>
          <p:cNvPr id="32770" name="Rectangle 3"/>
          <p:cNvSpPr>
            <a:spLocks noGrp="1" noChangeArrowheads="1"/>
          </p:cNvSpPr>
          <p:nvPr>
            <p:ph type="body" sz="half" idx="2"/>
          </p:nvPr>
        </p:nvSpPr>
        <p:spPr>
          <a:xfrm>
            <a:off x="304800" y="1066800"/>
            <a:ext cx="8715375" cy="4724400"/>
          </a:xfrm>
        </p:spPr>
        <p:txBody>
          <a:bodyPr/>
          <a:lstStyle/>
          <a:p>
            <a:pPr marL="342900" indent="-342900">
              <a:buFont typeface="Arial" panose="020B0604020202020204" pitchFamily="34" charset="0"/>
              <a:buChar char="•"/>
            </a:pPr>
            <a:r>
              <a:rPr lang="es-ES" sz="2400" dirty="0"/>
              <a:t>Durante la semana el despacho ha sido totalmente con fuentes renovables</a:t>
            </a:r>
            <a:r>
              <a:rPr lang="es-ES" sz="2400" dirty="0" smtClean="0"/>
              <a:t>.</a:t>
            </a:r>
          </a:p>
          <a:p>
            <a:pPr marL="342900" indent="-342900">
              <a:buFont typeface="Arial" panose="020B0604020202020204" pitchFamily="34" charset="0"/>
              <a:buChar char="•"/>
            </a:pPr>
            <a:r>
              <a:rPr lang="es-ES" sz="2400" dirty="0" smtClean="0"/>
              <a:t>No </a:t>
            </a:r>
            <a:r>
              <a:rPr lang="es-ES" sz="2400" dirty="0"/>
              <a:t>se han producido precipitaciones en ninguna de las cuencas</a:t>
            </a:r>
            <a:endParaRPr lang="es-UY" sz="2400" dirty="0"/>
          </a:p>
          <a:p>
            <a:pPr marL="342900" indent="-342900">
              <a:buFont typeface="Arial" panose="020B0604020202020204" pitchFamily="34" charset="0"/>
              <a:buChar char="•"/>
            </a:pPr>
            <a:r>
              <a:rPr lang="es-ES" sz="2400" dirty="0"/>
              <a:t>Los aportes de Salto Grande continúan siendo altos y se prevé que el vertimiento sea hasta el día 05/08/15 inclusive.</a:t>
            </a:r>
            <a:endParaRPr lang="es-UY" sz="2400" dirty="0"/>
          </a:p>
          <a:p>
            <a:pPr marL="342900" indent="-342900" algn="just">
              <a:spcBef>
                <a:spcPts val="600"/>
              </a:spcBef>
              <a:spcAft>
                <a:spcPts val="0"/>
              </a:spcAft>
              <a:buFont typeface="Arial" panose="020B0604020202020204" pitchFamily="34" charset="0"/>
              <a:buChar char="•"/>
              <a:defRPr/>
            </a:pPr>
            <a:endParaRPr lang="es-ES" sz="2000" dirty="0">
              <a:solidFill>
                <a:srgbClr val="FF0000"/>
              </a:solidFill>
            </a:endParaRPr>
          </a:p>
          <a:p>
            <a:pPr marL="342900" indent="-342900" algn="just">
              <a:spcBef>
                <a:spcPts val="600"/>
              </a:spcBef>
              <a:spcAft>
                <a:spcPts val="0"/>
              </a:spcAft>
              <a:buFont typeface="Arial" panose="020B0604020202020204" pitchFamily="34" charset="0"/>
              <a:buChar char="•"/>
              <a:defRPr/>
            </a:pPr>
            <a:endParaRPr lang="es-ES" sz="2000" dirty="0" smtClean="0"/>
          </a:p>
          <a:p>
            <a:pPr marL="342900" indent="-342900" algn="just">
              <a:spcBef>
                <a:spcPts val="600"/>
              </a:spcBef>
              <a:spcAft>
                <a:spcPts val="0"/>
              </a:spcAft>
              <a:buFont typeface="Arial" panose="020B0604020202020204" pitchFamily="34" charset="0"/>
              <a:buChar char="•"/>
              <a:defRPr/>
            </a:pPr>
            <a:endParaRPr lang="es-ES" sz="2000" dirty="0"/>
          </a:p>
          <a:p>
            <a:pPr marL="342900" indent="-342900" algn="just">
              <a:spcBef>
                <a:spcPts val="600"/>
              </a:spcBef>
              <a:spcAft>
                <a:spcPts val="0"/>
              </a:spcAft>
              <a:buFont typeface="Arial" panose="020B0604020202020204" pitchFamily="34" charset="0"/>
              <a:buChar char="•"/>
              <a:defRPr/>
            </a:pPr>
            <a:endParaRPr lang="es-ES" sz="2000" b="1" dirty="0" smtClean="0"/>
          </a:p>
          <a:p>
            <a:pPr marL="342900" indent="-342900" algn="just">
              <a:spcBef>
                <a:spcPts val="600"/>
              </a:spcBef>
              <a:spcAft>
                <a:spcPts val="0"/>
              </a:spcAft>
              <a:buFont typeface="Arial" panose="020B0604020202020204" pitchFamily="34" charset="0"/>
              <a:buChar char="•"/>
              <a:defRPr/>
            </a:pPr>
            <a:endParaRPr lang="es-ES" sz="2000" dirty="0"/>
          </a:p>
          <a:p>
            <a:pPr marL="342900" indent="-342900" algn="just">
              <a:spcBef>
                <a:spcPts val="600"/>
              </a:spcBef>
              <a:spcAft>
                <a:spcPts val="0"/>
              </a:spcAft>
              <a:buFont typeface="Arial" panose="020B0604020202020204" pitchFamily="34" charset="0"/>
              <a:buChar char="•"/>
              <a:defRPr/>
            </a:pPr>
            <a:endParaRPr lang="es-ES" sz="2000" dirty="0" smtClean="0"/>
          </a:p>
          <a:p>
            <a:pPr marL="342900" indent="-342900" algn="just">
              <a:spcBef>
                <a:spcPts val="600"/>
              </a:spcBef>
              <a:spcAft>
                <a:spcPts val="0"/>
              </a:spcAft>
              <a:buFont typeface="Arial" panose="020B0604020202020204" pitchFamily="34" charset="0"/>
              <a:buChar char="•"/>
              <a:defRPr/>
            </a:pPr>
            <a:endParaRPr lang="es-ES" sz="2000" dirty="0"/>
          </a:p>
          <a:p>
            <a:pPr marL="342900" indent="-342900" algn="just">
              <a:spcBef>
                <a:spcPts val="600"/>
              </a:spcBef>
              <a:spcAft>
                <a:spcPts val="0"/>
              </a:spcAft>
              <a:buFont typeface="Arial" panose="020B0604020202020204" pitchFamily="34" charset="0"/>
              <a:buChar char="•"/>
              <a:defRPr/>
            </a:pPr>
            <a:endParaRPr lang="es-ES" sz="2000" dirty="0" smtClean="0"/>
          </a:p>
          <a:p>
            <a:pPr marL="342900" indent="-342900" algn="just">
              <a:spcBef>
                <a:spcPts val="600"/>
              </a:spcBef>
              <a:spcAft>
                <a:spcPts val="0"/>
              </a:spcAft>
              <a:buFont typeface="Arial" panose="020B0604020202020204" pitchFamily="34" charset="0"/>
              <a:buChar char="•"/>
              <a:defRPr/>
            </a:pPr>
            <a:endParaRPr lang="es-ES" sz="2000" dirty="0"/>
          </a:p>
          <a:p>
            <a:pPr marL="342900" indent="-342900" algn="just">
              <a:spcBef>
                <a:spcPts val="600"/>
              </a:spcBef>
              <a:spcAft>
                <a:spcPts val="0"/>
              </a:spcAft>
              <a:buFont typeface="Arial" panose="020B0604020202020204" pitchFamily="34" charset="0"/>
              <a:buChar char="•"/>
              <a:defRPr/>
            </a:pPr>
            <a:endParaRPr lang="es-ES" sz="2000" dirty="0" smtClean="0"/>
          </a:p>
          <a:p>
            <a:pPr algn="just">
              <a:spcBef>
                <a:spcPts val="600"/>
              </a:spcBef>
              <a:spcAft>
                <a:spcPts val="0"/>
              </a:spcAft>
              <a:defRPr/>
            </a:pPr>
            <a:endParaRPr lang="es-UY" sz="2000" dirty="0"/>
          </a:p>
          <a:p>
            <a:pPr marL="342900" indent="-342900" algn="just">
              <a:spcBef>
                <a:spcPts val="600"/>
              </a:spcBef>
              <a:spcAft>
                <a:spcPts val="0"/>
              </a:spcAft>
              <a:buFont typeface="Arial" panose="020B0604020202020204" pitchFamily="34" charset="0"/>
              <a:buChar char="•"/>
              <a:defRPr/>
            </a:pPr>
            <a:endParaRPr lang="es-ES" sz="2000" dirty="0" smtClean="0"/>
          </a:p>
          <a:p>
            <a:pPr marL="342900" indent="-342900" algn="just">
              <a:spcBef>
                <a:spcPts val="600"/>
              </a:spcBef>
              <a:spcAft>
                <a:spcPts val="0"/>
              </a:spcAft>
              <a:buFont typeface="Arial" panose="020B0604020202020204" pitchFamily="34" charset="0"/>
              <a:buChar char="•"/>
              <a:defRPr/>
            </a:pPr>
            <a:endParaRPr lang="es-ES" sz="2000" dirty="0" smtClean="0"/>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76200" y="228600"/>
            <a:ext cx="8915400" cy="457200"/>
          </a:xfrm>
        </p:spPr>
        <p:txBody>
          <a:bodyPr/>
          <a:lstStyle/>
          <a:p>
            <a:r>
              <a:rPr lang="es-UY" sz="2400" smtClean="0"/>
              <a:t>Ídem anterior pero con cota min en Palmar de 38 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991475" cy="523962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6781800" cy="590311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32</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31/07/2015</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32</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31/15: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152400"/>
            <a:ext cx="7772400" cy="533400"/>
          </a:xfrm>
        </p:spPr>
        <p:txBody>
          <a:bodyPr/>
          <a:lstStyle/>
          <a:p>
            <a:r>
              <a:rPr lang="es-UY" smtClean="0"/>
              <a:t>Programa semanal (viernes)</a:t>
            </a:r>
            <a:endParaRPr lang="es-ES" sz="180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838199"/>
            <a:ext cx="5867401" cy="395529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4180274"/>
            <a:ext cx="3124199" cy="264506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543800" cy="537029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272337" cy="552881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3" name="1 Título"/>
          <p:cNvSpPr>
            <a:spLocks noGrp="1"/>
          </p:cNvSpPr>
          <p:nvPr>
            <p:ph type="title"/>
          </p:nvPr>
        </p:nvSpPr>
        <p:spPr/>
        <p:txBody>
          <a:bodyPr/>
          <a:lstStyle/>
          <a:p>
            <a:r>
              <a:rPr lang="es-UY" smtClean="0"/>
              <a:t>Previsión de principales  trabajos en la red</a:t>
            </a:r>
          </a:p>
        </p:txBody>
      </p:sp>
      <p:pic>
        <p:nvPicPr>
          <p:cNvPr id="614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05900" cy="2286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152400"/>
            <a:ext cx="7772400" cy="914400"/>
          </a:xfrm>
        </p:spPr>
        <p:txBody>
          <a:bodyPr/>
          <a:lstStyle/>
          <a:p>
            <a:r>
              <a:rPr lang="es-UY" dirty="0" smtClean="0"/>
              <a:t>Perspectivas para la semana 31</a:t>
            </a:r>
          </a:p>
        </p:txBody>
      </p:sp>
      <p:sp>
        <p:nvSpPr>
          <p:cNvPr id="31746" name="5 Marcador de contenido"/>
          <p:cNvSpPr>
            <a:spLocks noGrp="1"/>
          </p:cNvSpPr>
          <p:nvPr>
            <p:ph idx="1"/>
          </p:nvPr>
        </p:nvSpPr>
        <p:spPr>
          <a:xfrm>
            <a:off x="0" y="990600"/>
            <a:ext cx="8763000" cy="5105400"/>
          </a:xfrm>
        </p:spPr>
        <p:txBody>
          <a:bodyPr/>
          <a:lstStyle/>
          <a:p>
            <a:r>
              <a:rPr lang="es-ES" sz="2000" dirty="0" smtClean="0"/>
              <a:t>Salto </a:t>
            </a:r>
            <a:r>
              <a:rPr lang="es-ES" sz="2000" dirty="0"/>
              <a:t>Grande verterá hasta el día miércoles 05/08 y la potencia disponible de dicha central irá subiendo a lo largo de la semana desde 1740 MW a 1840 MW para ambos países.</a:t>
            </a:r>
            <a:endParaRPr lang="es-UY" sz="2000" dirty="0"/>
          </a:p>
          <a:p>
            <a:r>
              <a:rPr lang="es-ES" sz="2000" dirty="0"/>
              <a:t>A la fecha </a:t>
            </a:r>
            <a:r>
              <a:rPr lang="es-ES" sz="2000" dirty="0" smtClean="0"/>
              <a:t>hay </a:t>
            </a:r>
            <a:r>
              <a:rPr lang="es-ES" sz="2000" dirty="0"/>
              <a:t>previsiones de precipitaciones </a:t>
            </a:r>
            <a:r>
              <a:rPr lang="es-ES" sz="2000" dirty="0" smtClean="0"/>
              <a:t>fundamentalmente </a:t>
            </a:r>
            <a:r>
              <a:rPr lang="es-ES" sz="2000" dirty="0" err="1" smtClean="0"/>
              <a:t>paa</a:t>
            </a:r>
            <a:r>
              <a:rPr lang="es-ES" sz="2000" dirty="0" smtClean="0"/>
              <a:t> la cuenca del río Negro e inmediata de Salto, algunos de los cuales son distantes en el tiempo.</a:t>
            </a:r>
            <a:endParaRPr lang="es-UY" sz="2000" dirty="0"/>
          </a:p>
          <a:p>
            <a:r>
              <a:rPr lang="es-ES" sz="2000" dirty="0"/>
              <a:t>Terra contará con aportes durante toda la semana del orden de los 90 m3/s de promedio. </a:t>
            </a:r>
            <a:endParaRPr lang="es-UY" sz="2000" dirty="0"/>
          </a:p>
          <a:p>
            <a:r>
              <a:rPr lang="es-ES" sz="2000" dirty="0"/>
              <a:t>Las </a:t>
            </a:r>
            <a:r>
              <a:rPr lang="es-ES" sz="2000" dirty="0"/>
              <a:t>previsiones de temperaturas indican temperaturas medias por lo que no se espera una demanda semanal elevada.</a:t>
            </a:r>
            <a:endParaRPr lang="es-UY" sz="2000" dirty="0"/>
          </a:p>
          <a:p>
            <a:r>
              <a:rPr lang="es-ES" sz="2000" dirty="0"/>
              <a:t>CTM </a:t>
            </a:r>
            <a:r>
              <a:rPr lang="es-ES" sz="2000" dirty="0"/>
              <a:t>prevé para la semana </a:t>
            </a:r>
            <a:r>
              <a:rPr lang="es-ES" sz="2000" dirty="0"/>
              <a:t>9300 </a:t>
            </a:r>
            <a:r>
              <a:rPr lang="es-ES" sz="2000" dirty="0"/>
              <a:t>m3/s de promedio de aportes sin lluvias</a:t>
            </a: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a:xfrm>
            <a:off x="152400" y="152400"/>
            <a:ext cx="8839200" cy="685800"/>
          </a:xfrm>
        </p:spPr>
        <p:txBody>
          <a:bodyPr/>
          <a:lstStyle/>
          <a:p>
            <a:r>
              <a:rPr lang="es-UY" smtClean="0"/>
              <a:t>Resultados de los modelos y comentarios</a:t>
            </a:r>
          </a:p>
        </p:txBody>
      </p:sp>
      <p:sp>
        <p:nvSpPr>
          <p:cNvPr id="32770" name="2 Marcador de contenido"/>
          <p:cNvSpPr>
            <a:spLocks noGrp="1"/>
          </p:cNvSpPr>
          <p:nvPr>
            <p:ph idx="1"/>
          </p:nvPr>
        </p:nvSpPr>
        <p:spPr>
          <a:xfrm>
            <a:off x="381000" y="762000"/>
            <a:ext cx="8534400" cy="5257800"/>
          </a:xfrm>
        </p:spPr>
        <p:txBody>
          <a:bodyPr/>
          <a:lstStyle/>
          <a:p>
            <a:pPr lvl="0"/>
            <a:r>
              <a:rPr lang="es-ES" sz="2000" dirty="0"/>
              <a:t>MP/CPC</a:t>
            </a:r>
            <a:endParaRPr lang="es-UY" sz="2000" dirty="0"/>
          </a:p>
          <a:p>
            <a:pPr lvl="1"/>
            <a:r>
              <a:rPr lang="es-ES" sz="2000" dirty="0"/>
              <a:t>El modelo hace un despacho con recursos renovables priorizando Bonete antes que Palmar.</a:t>
            </a:r>
            <a:endParaRPr lang="es-UY" sz="2000" dirty="0"/>
          </a:p>
          <a:p>
            <a:pPr lvl="0"/>
            <a:r>
              <a:rPr lang="es-ES" sz="2000" dirty="0" err="1"/>
              <a:t>SimSee</a:t>
            </a:r>
            <a:endParaRPr lang="es-UY" sz="2000" dirty="0"/>
          </a:p>
          <a:p>
            <a:pPr lvl="1"/>
            <a:r>
              <a:rPr lang="es-ES" sz="2000" dirty="0"/>
              <a:t>El caso 1 con la cota limitada a 37.3 m en Palmar hace un despacho con recursos renovables priorizando Palmar antes que Bonete.</a:t>
            </a:r>
            <a:endParaRPr lang="es-UY" sz="2000" dirty="0"/>
          </a:p>
          <a:p>
            <a:pPr lvl="1"/>
            <a:r>
              <a:rPr lang="es-ES" sz="2000" dirty="0"/>
              <a:t>El caso 2 con la cota limitada a 38.0 m en Palmar obtiene un costo levemente superior y una cota de 38.5 m en esta central. Comienza priorizando el despacho de Bonete sobre palmar para luego invertir el orden entre ambas centrales sobre el final de la semana. En el pico del día lunes ve más caro Palmar que Motores por lo que realiza el despacho de estos para dar la demanda</a:t>
            </a:r>
            <a:endParaRPr lang="es-UY" sz="2000" dirty="0"/>
          </a:p>
          <a:p>
            <a:pPr lvl="0"/>
            <a:r>
              <a:rPr lang="es-ES" sz="2000" dirty="0"/>
              <a:t>Mensual </a:t>
            </a:r>
            <a:endParaRPr lang="es-UY" sz="2000" dirty="0"/>
          </a:p>
          <a:p>
            <a:pPr lvl="1"/>
            <a:r>
              <a:rPr lang="es-ES" sz="2000" dirty="0"/>
              <a:t>No presenta interés en la presente semana.</a:t>
            </a:r>
            <a:endParaRPr lang="es-UY" sz="2000" dirty="0"/>
          </a:p>
          <a:p>
            <a:pPr algn="just">
              <a:spcBef>
                <a:spcPts val="600"/>
              </a:spcBef>
            </a:pPr>
            <a:endParaRPr lang="es-UY" dirty="0" smtClean="0">
              <a:solidFill>
                <a:srgbClr val="FF0000"/>
              </a:solidFill>
              <a:latin typeface="Arial"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smtClean="0"/>
              <a:t>DESPACHO PROPUESTO </a:t>
            </a:r>
            <a:br>
              <a:rPr lang="es-ES" sz="2800" smtClean="0"/>
            </a:br>
            <a:endParaRPr lang="es-ES" sz="2000" smtClean="0"/>
          </a:p>
        </p:txBody>
      </p:sp>
      <p:sp>
        <p:nvSpPr>
          <p:cNvPr id="33794" name="Rectangle 3"/>
          <p:cNvSpPr>
            <a:spLocks noGrp="1" noChangeArrowheads="1"/>
          </p:cNvSpPr>
          <p:nvPr>
            <p:ph type="body" idx="4294967295"/>
          </p:nvPr>
        </p:nvSpPr>
        <p:spPr>
          <a:xfrm>
            <a:off x="228600" y="914400"/>
            <a:ext cx="8763000" cy="5257800"/>
          </a:xfrm>
        </p:spPr>
        <p:txBody>
          <a:bodyPr/>
          <a:lstStyle/>
          <a:p>
            <a:r>
              <a:rPr lang="es-ES" dirty="0"/>
              <a:t>Considerando lo informado anteriormente el despacho propuesto es el siguiente:</a:t>
            </a:r>
            <a:endParaRPr lang="es-UY" dirty="0"/>
          </a:p>
          <a:p>
            <a:pPr lvl="1"/>
            <a:r>
              <a:rPr lang="es-ES" dirty="0"/>
              <a:t>Auto despachados. </a:t>
            </a:r>
            <a:endParaRPr lang="es-UY" dirty="0"/>
          </a:p>
          <a:p>
            <a:pPr lvl="1"/>
            <a:r>
              <a:rPr lang="es-ES" dirty="0"/>
              <a:t>Salto hasta pleno.</a:t>
            </a:r>
            <a:endParaRPr lang="es-UY" dirty="0"/>
          </a:p>
          <a:p>
            <a:pPr lvl="1"/>
            <a:r>
              <a:rPr lang="es-ES" dirty="0"/>
              <a:t>Bonete hasta pleno. </a:t>
            </a:r>
            <a:endParaRPr lang="es-UY" dirty="0"/>
          </a:p>
          <a:p>
            <a:pPr lvl="1"/>
            <a:r>
              <a:rPr lang="es-ES" dirty="0"/>
              <a:t>Palmar cerrando la demanda.</a:t>
            </a:r>
            <a:endParaRPr lang="es-UY" dirty="0"/>
          </a:p>
          <a:p>
            <a:pPr algn="just">
              <a:spcBef>
                <a:spcPts val="600"/>
              </a:spcBef>
            </a:pPr>
            <a:endParaRPr lang="es-UY" sz="2000" dirty="0" smtClean="0">
              <a:solidFill>
                <a:srgbClr val="FF0000"/>
              </a:solidFill>
              <a:latin typeface="Calibri" pitchFamily="34" charset="0"/>
              <a:ea typeface="Times New Roman" pitchFamily="18" charset="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31/07/2015</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smtClean="0"/>
              <a:t>Datos globales semanales  (jueves) </a:t>
            </a:r>
            <a:br>
              <a:rPr lang="es-ES" sz="2400" smtClean="0"/>
            </a:br>
            <a:endParaRPr lang="es-UY" sz="240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09600"/>
            <a:ext cx="6172200" cy="416076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4164546"/>
            <a:ext cx="3181350" cy="269345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smtClean="0"/>
              <a:t>Datos globales semanales  (jueves)</a:t>
            </a:r>
            <a:r>
              <a:rPr lang="es-ES" sz="2400" smtClean="0"/>
              <a:t> Comparación previsto-ejecutado suministro de la demanda </a:t>
            </a:r>
            <a:br>
              <a:rPr lang="es-ES" sz="2400" smtClean="0"/>
            </a:br>
            <a:endParaRPr lang="es-UY" sz="2400" smtClean="0"/>
          </a:p>
        </p:txBody>
      </p:sp>
      <p:sp>
        <p:nvSpPr>
          <p:cNvPr id="38916" name="8 Llamada rectangular redondeada"/>
          <p:cNvSpPr>
            <a:spLocks noChangeArrowheads="1"/>
          </p:cNvSpPr>
          <p:nvPr/>
        </p:nvSpPr>
        <p:spPr bwMode="auto">
          <a:xfrm>
            <a:off x="7543800" y="3271838"/>
            <a:ext cx="1447800" cy="484041"/>
          </a:xfrm>
          <a:prstGeom prst="wedgeRoundRectCallout">
            <a:avLst>
              <a:gd name="adj1" fmla="val -66060"/>
              <a:gd name="adj2" fmla="val -2694"/>
              <a:gd name="adj3" fmla="val 16667"/>
            </a:avLst>
          </a:prstGeom>
          <a:noFill/>
          <a:ln w="38100" cmpd="dbl" algn="ctr">
            <a:solidFill>
              <a:srgbClr val="000000"/>
            </a:solidFill>
            <a:round/>
            <a:headEnd/>
            <a:tailEnd/>
          </a:ln>
        </p:spPr>
        <p:txBody>
          <a:bodyPr/>
          <a:lstStyle/>
          <a:p>
            <a:pPr algn="r"/>
            <a:r>
              <a:rPr lang="es-UY" b="1" dirty="0" err="1">
                <a:solidFill>
                  <a:schemeClr val="tx1"/>
                </a:solidFill>
              </a:rPr>
              <a:t>APR´´s</a:t>
            </a:r>
            <a:r>
              <a:rPr lang="es-UY" b="1" dirty="0">
                <a:solidFill>
                  <a:schemeClr val="tx1"/>
                </a:solidFill>
              </a:rPr>
              <a:t> </a:t>
            </a:r>
            <a:r>
              <a:rPr lang="es-UY" b="1" dirty="0" smtClean="0">
                <a:solidFill>
                  <a:schemeClr val="tx1"/>
                </a:solidFill>
              </a:rPr>
              <a:t> </a:t>
            </a:r>
            <a:r>
              <a:rPr lang="es-UY" b="1" dirty="0">
                <a:solidFill>
                  <a:schemeClr val="tx1"/>
                </a:solidFill>
              </a:rPr>
              <a:t>forzado por </a:t>
            </a:r>
            <a:r>
              <a:rPr lang="es-UY" b="1" dirty="0" err="1">
                <a:solidFill>
                  <a:schemeClr val="tx1"/>
                </a:solidFill>
              </a:rPr>
              <a:t>trafo</a:t>
            </a:r>
            <a:r>
              <a:rPr lang="es-UY" b="1" dirty="0">
                <a:solidFill>
                  <a:schemeClr val="tx1"/>
                </a:solidFill>
              </a:rPr>
              <a:t> MVA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1"/>
            <a:ext cx="4419600" cy="583535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584" y="838201"/>
            <a:ext cx="2197816" cy="583535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8 Llamada rectangular redondeada"/>
          <p:cNvSpPr>
            <a:spLocks noChangeArrowheads="1"/>
          </p:cNvSpPr>
          <p:nvPr/>
        </p:nvSpPr>
        <p:spPr bwMode="auto">
          <a:xfrm>
            <a:off x="7543800" y="5257800"/>
            <a:ext cx="1447800" cy="685800"/>
          </a:xfrm>
          <a:prstGeom prst="wedgeRoundRectCallout">
            <a:avLst>
              <a:gd name="adj1" fmla="val -117647"/>
              <a:gd name="adj2" fmla="val -15813"/>
              <a:gd name="adj3" fmla="val 16667"/>
            </a:avLst>
          </a:prstGeom>
          <a:noFill/>
          <a:ln w="38100" cmpd="dbl" algn="ctr">
            <a:solidFill>
              <a:srgbClr val="000000"/>
            </a:solidFill>
            <a:round/>
            <a:headEnd/>
            <a:tailEnd/>
          </a:ln>
        </p:spPr>
        <p:txBody>
          <a:bodyPr/>
          <a:lstStyle/>
          <a:p>
            <a:pPr algn="r"/>
            <a:r>
              <a:rPr lang="es-UY" b="1" dirty="0" smtClean="0">
                <a:solidFill>
                  <a:schemeClr val="tx1"/>
                </a:solidFill>
              </a:rPr>
              <a:t>Menor hidráulico por demanda</a:t>
            </a:r>
            <a:endParaRPr lang="es-UY" b="1" dirty="0">
              <a:solidFill>
                <a:schemeClr val="tx1"/>
              </a:solidFill>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182575</TotalTime>
  <Words>577</Words>
  <Application>Microsoft Office PowerPoint</Application>
  <PresentationFormat>Presentación en pantalla (4:3)</PresentationFormat>
  <Paragraphs>93</Paragraphs>
  <Slides>36</Slides>
  <Notes>6</Notes>
  <HiddenSlides>0</HiddenSlides>
  <MMClips>0</MMClips>
  <ScaleCrop>false</ScaleCrop>
  <HeadingPairs>
    <vt:vector size="4" baseType="variant">
      <vt:variant>
        <vt:lpstr>Tema</vt:lpstr>
      </vt:variant>
      <vt:variant>
        <vt:i4>2</vt:i4>
      </vt:variant>
      <vt:variant>
        <vt:lpstr>Títulos de diapositiva</vt:lpstr>
      </vt:variant>
      <vt:variant>
        <vt:i4>36</vt:i4>
      </vt:variant>
    </vt:vector>
  </HeadingPairs>
  <TitlesOfParts>
    <vt:vector size="38" baseType="lpstr">
      <vt:lpstr>Presentación en blanco</vt:lpstr>
      <vt:lpstr>Diseño personalizado</vt:lpstr>
      <vt:lpstr>Resultados de la semana en curso  y  programación de la semana 31  de 2015      V1   </vt:lpstr>
      <vt:lpstr>Resultados de la semana en curso: Comentarios generales</vt:lpstr>
      <vt:lpstr>Resumen semana actual N° 30/15</vt:lpstr>
      <vt:lpstr>Perspectivas para la semana 31</vt:lpstr>
      <vt:lpstr>Resultados de los modelos y comentarios</vt:lpstr>
      <vt:lpstr>DESPACHO PROPUESTO  </vt:lpstr>
      <vt:lpstr>Resultados de la semana en curso: Comparación ejecutado-programado .  </vt:lpstr>
      <vt:lpstr>Datos globales semanales  (jueves)  </vt:lpstr>
      <vt:lpstr>Datos globales semanales  (jueves) Comparación previsto-ejecutado suministro de la demanda  </vt:lpstr>
      <vt:lpstr>Evolución de la demanda</vt:lpstr>
      <vt:lpstr>COMPARATIVO DE APORTES DE CENTRALES HIDRAULICAS SALTO GRANDE</vt:lpstr>
      <vt:lpstr>RIO NEGRO</vt:lpstr>
      <vt:lpstr>Previsión de generación eólica en base de datos del 24/06/15</vt:lpstr>
      <vt:lpstr>Semana próxima</vt:lpstr>
      <vt:lpstr>Previsión temperaturas (Accuweather, viernes)</vt:lpstr>
      <vt:lpstr>Precipitaciones previstas para los próximos días, Fuente INMET (viernes) </vt:lpstr>
      <vt:lpstr>Acumulados precipitaciones 7 y 5 días INMET y CPTEC (viernes)</vt:lpstr>
      <vt:lpstr>Previsión aportes Salto Grande (Fuente CTM, viernes)</vt:lpstr>
      <vt:lpstr>Programación semanal 2015-31  </vt:lpstr>
      <vt:lpstr>Clase hidrológica, calculada con aportes sin lluvias previstas</vt:lpstr>
      <vt:lpstr>COSTO GENERACIÓN TÉRMICA</vt:lpstr>
      <vt:lpstr>PREVISIÓN DE MANTENIMIENTOS</vt:lpstr>
      <vt:lpstr>MODELOS</vt:lpstr>
      <vt:lpstr>Mediano plazo, estacional 1356 caso sin lluvias</vt:lpstr>
      <vt:lpstr>Caso libre, aportes sin lluvias, estacional 1356</vt:lpstr>
      <vt:lpstr>Presentación de PowerPoint</vt:lpstr>
      <vt:lpstr>SIMSEE</vt:lpstr>
      <vt:lpstr>Caso libre Palmar 37,3 m, sin vertido en Terra. Estacional 1349</vt:lpstr>
      <vt:lpstr>Presentación de PowerPoint</vt:lpstr>
      <vt:lpstr>Ídem anterior pero con cota min en Palmar de 38 m.</vt:lpstr>
      <vt:lpstr>Presentación de PowerPoint</vt:lpstr>
      <vt:lpstr>Programa de generación de la semana 31/15:  </vt:lpstr>
      <vt:lpstr>Programa semanal (viernes)</vt:lpstr>
      <vt:lpstr>Programa semanal </vt:lpstr>
      <vt:lpstr>Programa semanal </vt:lpstr>
      <vt:lpstr>Previsión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3376</cp:revision>
  <dcterms:created xsi:type="dcterms:W3CDTF">2010-01-29T12:03:38Z</dcterms:created>
  <dcterms:modified xsi:type="dcterms:W3CDTF">2015-07-31T13:36:15Z</dcterms:modified>
</cp:coreProperties>
</file>