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5"/>
  </p:notesMasterIdLst>
  <p:handoutMasterIdLst>
    <p:handoutMasterId r:id="rId36"/>
  </p:handoutMasterIdLst>
  <p:sldIdLst>
    <p:sldId id="1026" r:id="rId3"/>
    <p:sldId id="1027" r:id="rId4"/>
    <p:sldId id="1285" r:id="rId5"/>
    <p:sldId id="1300" r:id="rId6"/>
    <p:sldId id="1030" r:id="rId7"/>
    <p:sldId id="1001" r:id="rId8"/>
    <p:sldId id="1279" r:id="rId9"/>
    <p:sldId id="1278" r:id="rId10"/>
    <p:sldId id="1280" r:id="rId11"/>
    <p:sldId id="1281" r:id="rId12"/>
    <p:sldId id="1282" r:id="rId13"/>
    <p:sldId id="1005" r:id="rId14"/>
    <p:sldId id="1248" r:id="rId15"/>
    <p:sldId id="1179" r:id="rId16"/>
    <p:sldId id="1277" r:id="rId17"/>
    <p:sldId id="1247" r:id="rId18"/>
    <p:sldId id="1009" r:id="rId19"/>
    <p:sldId id="1037" r:id="rId20"/>
    <p:sldId id="1283" r:id="rId21"/>
    <p:sldId id="1313" r:id="rId22"/>
    <p:sldId id="1314" r:id="rId23"/>
    <p:sldId id="1316" r:id="rId24"/>
    <p:sldId id="1317" r:id="rId25"/>
    <p:sldId id="1319" r:id="rId26"/>
    <p:sldId id="1320" r:id="rId27"/>
    <p:sldId id="1321" r:id="rId28"/>
    <p:sldId id="1322" r:id="rId29"/>
    <p:sldId id="1175" r:id="rId30"/>
    <p:sldId id="1132" r:id="rId31"/>
    <p:sldId id="1133" r:id="rId32"/>
    <p:sldId id="1210" r:id="rId33"/>
    <p:sldId id="1323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00"/>
    <a:srgbClr val="006600"/>
    <a:srgbClr val="CC99FF"/>
    <a:srgbClr val="99FF99"/>
    <a:srgbClr val="333399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1" autoAdjust="0"/>
    <p:restoredTop sz="91453" autoAdjust="0"/>
  </p:normalViewPr>
  <p:slideViewPr>
    <p:cSldViewPr>
      <p:cViewPr>
        <p:scale>
          <a:sx n="100" d="100"/>
          <a:sy n="100" d="100"/>
        </p:scale>
        <p:origin x="-5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04/09/2015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17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929C0-29A2-41B3-BF5C-67B1D7909DBB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04/09/2015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04/09/2015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04/09/2015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04/09/2015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04/09/2015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04/09/2015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04/09/2015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04/09/2015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04/09/2015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04/09/2015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04/09/2015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04/09/2015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04/09/2015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36  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smtClean="0"/>
              <a:t>COMPARATIVO DE APORTES DE CENTRALES HIDRAULICAS</a:t>
            </a:r>
            <a:r>
              <a:rPr lang="es-UY" smtClean="0"/>
              <a:t/>
            </a:r>
            <a:br>
              <a:rPr lang="es-UY" smtClean="0"/>
            </a:br>
            <a:r>
              <a:rPr lang="es-UY" sz="2000" smtClean="0"/>
              <a:t>SALTO GRANDE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19263"/>
            <a:ext cx="3951287" cy="34385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6086"/>
            <a:ext cx="3908425" cy="34258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95250"/>
            <a:ext cx="6553200" cy="657438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04/09/2015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0" y="15875"/>
            <a:ext cx="7772400" cy="762000"/>
          </a:xfrm>
        </p:spPr>
        <p:txBody>
          <a:bodyPr/>
          <a:lstStyle/>
          <a:p>
            <a:r>
              <a:rPr lang="es-UY" sz="2400" smtClean="0"/>
              <a:t>Previsión temperaturas (Accuweather, viernes)</a:t>
            </a:r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199"/>
            <a:ext cx="6400800" cy="516595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5143500" cy="199640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Título"/>
          <p:cNvSpPr>
            <a:spLocks noGrp="1"/>
          </p:cNvSpPr>
          <p:nvPr>
            <p:ph type="title"/>
          </p:nvPr>
        </p:nvSpPr>
        <p:spPr>
          <a:xfrm>
            <a:off x="593725" y="228600"/>
            <a:ext cx="7772400" cy="838200"/>
          </a:xfrm>
        </p:spPr>
        <p:txBody>
          <a:bodyPr/>
          <a:lstStyle/>
          <a:p>
            <a:r>
              <a:rPr lang="es-UY" sz="2400" dirty="0" smtClean="0"/>
              <a:t>Precipitaciones previstas para los próximos días, Fuente INMET (viernes) </a:t>
            </a:r>
            <a:endParaRPr lang="es-UY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12862"/>
            <a:ext cx="4232275" cy="42322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2862"/>
            <a:ext cx="4238625" cy="42386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12862"/>
            <a:ext cx="4238625" cy="42386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09688"/>
            <a:ext cx="4246563" cy="42386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7" y="1319212"/>
            <a:ext cx="4232275" cy="42322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1309688"/>
            <a:ext cx="4232275" cy="42322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1309687"/>
            <a:ext cx="4238625" cy="42322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-34925" y="228600"/>
            <a:ext cx="8991600" cy="762000"/>
          </a:xfrm>
        </p:spPr>
        <p:txBody>
          <a:bodyPr/>
          <a:lstStyle/>
          <a:p>
            <a:r>
              <a:rPr lang="es-UY" sz="2400" smtClean="0"/>
              <a:t>Acumulados precipitaciones 7 y 5 días INMET y CPTEC (viernes)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35786" cy="5105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11" y="1219200"/>
            <a:ext cx="4235786" cy="5105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z="2800" dirty="0" smtClean="0"/>
              <a:t>Previsión aportes Salto Grande (Fuente CTM, viernes)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825094" cy="4114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04/09/2015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2015-36</a:t>
            </a: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smtClean="0"/>
              <a:t>COSTO GENERACIÓN TÉRMICA</a:t>
            </a:r>
            <a:endParaRPr lang="es-ES" sz="280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913563" cy="53054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07758"/>
            <a:ext cx="4114800" cy="274773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355013" cy="447965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04/09/2015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543800" cy="5334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07330"/>
            <a:ext cx="8458200" cy="515765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aportes sin lluvias</a:t>
            </a:r>
            <a:endParaRPr lang="es-UY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6325"/>
            <a:ext cx="8547156" cy="4724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1398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700560" cy="634191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8692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</p:spPr>
        <p:txBody>
          <a:bodyPr/>
          <a:lstStyle/>
          <a:p>
            <a:r>
              <a:rPr lang="es-UY" sz="2400" dirty="0" smtClean="0"/>
              <a:t>Caso sin lluvias previstas con erogado mínimo</a:t>
            </a:r>
            <a:r>
              <a:rPr lang="es-UY" sz="2400" dirty="0" smtClean="0"/>
              <a:t> </a:t>
            </a:r>
            <a:r>
              <a:rPr lang="es-UY" sz="2400" dirty="0" smtClean="0"/>
              <a:t>en </a:t>
            </a:r>
            <a:r>
              <a:rPr lang="es-UY" sz="2400" dirty="0" smtClean="0"/>
              <a:t>Terra, </a:t>
            </a:r>
            <a:r>
              <a:rPr lang="es-UY" sz="2400" dirty="0" err="1" smtClean="0"/>
              <a:t>CVar</a:t>
            </a:r>
            <a:r>
              <a:rPr lang="es-UY" sz="2400" dirty="0" smtClean="0"/>
              <a:t> en mediano plazo.</a:t>
            </a:r>
            <a:endParaRPr lang="es-UY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799"/>
            <a:ext cx="8077200" cy="474527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742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2400"/>
            <a:ext cx="7848600" cy="64147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0136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533400"/>
          </a:xfrm>
        </p:spPr>
        <p:txBody>
          <a:bodyPr/>
          <a:lstStyle/>
          <a:p>
            <a:r>
              <a:rPr lang="es-UY" sz="2800" dirty="0" smtClean="0"/>
              <a:t>Ídem anterior pero sin </a:t>
            </a:r>
            <a:r>
              <a:rPr lang="es-UY" sz="2800" dirty="0" err="1" smtClean="0"/>
              <a:t>Cvar</a:t>
            </a:r>
            <a:r>
              <a:rPr lang="es-UY" sz="2800" dirty="0" smtClean="0"/>
              <a:t> en el mediano plazo</a:t>
            </a:r>
            <a:endParaRPr lang="es-UY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798"/>
            <a:ext cx="8534400" cy="501387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0121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831593" cy="6400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1964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28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04/09/2015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28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36/15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endParaRPr lang="es-ES" sz="18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84" y="4191001"/>
            <a:ext cx="3006944" cy="254579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838200"/>
            <a:ext cx="5990983" cy="403859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35/15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838200"/>
            <a:ext cx="8715375" cy="5105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Calibri"/>
                <a:ea typeface="Times New Roman"/>
                <a:cs typeface="Arial"/>
              </a:rPr>
              <a:t>Durante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la semana el despacho se ha realizado con los generadores auto despachados, el Río Negro casi a pleno y Salto Grande generando lo mínimo posible para evitar vertimiento en esta central y minimizar la exportación a Argentina.</a:t>
            </a:r>
            <a:endParaRPr lang="es-UY" sz="2000" b="1" dirty="0">
              <a:latin typeface="Calibri"/>
              <a:ea typeface="Times New Roman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En esta semana no se han producido precipitaciones en el río Negro y menores en la cuenca del río Uruguay. El domingo pasado se abrió vertederos en Bonete a 0,5 m (440 m3/s).</a:t>
            </a:r>
            <a:endParaRPr lang="es-UY" sz="2000" b="1" dirty="0">
              <a:latin typeface="Calibri"/>
              <a:ea typeface="Times New Roman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El día lunes salió de servicio por mantenimiento la maquina 14 de CTM y estará indisponible hasta el día 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19/09/2015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Calibri"/>
                <a:ea typeface="Times New Roman"/>
                <a:cs typeface="Arial"/>
              </a:rPr>
              <a:t>Este viernes quedo indisponible la central APR A debido a una falla en la seccionadora de línea. La misma quedará indisponible hasta fin de mes cuando se realizará una parada programada de </a:t>
            </a:r>
            <a:r>
              <a:rPr lang="es-ES" sz="2000" b="1" dirty="0" err="1" smtClean="0">
                <a:latin typeface="Calibri"/>
                <a:ea typeface="Times New Roman"/>
                <a:cs typeface="Arial"/>
              </a:rPr>
              <a:t>Effice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.</a:t>
            </a:r>
            <a:endParaRPr lang="es-UY" sz="2000" b="1" dirty="0">
              <a:latin typeface="Calibri"/>
              <a:ea typeface="Times New Roman"/>
              <a:cs typeface="Arial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b="1" dirty="0">
              <a:latin typeface="Calibri"/>
              <a:ea typeface="Times New Roman"/>
              <a:cs typeface="Arial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endParaRPr lang="es-UY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74899"/>
            <a:ext cx="8491538" cy="56878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29538" cy="567320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r>
              <a:rPr lang="es-UY" sz="2800" dirty="0" smtClean="0"/>
              <a:t>Programa de principales indisponibilidades de transmisión</a:t>
            </a:r>
            <a:endParaRPr lang="es-UY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65628" cy="3352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9638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36</a:t>
            </a:r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838200"/>
            <a:ext cx="8763000" cy="5638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 smtClean="0">
                <a:latin typeface="Calibri"/>
                <a:ea typeface="Times New Roman"/>
                <a:cs typeface="Arial"/>
              </a:rPr>
              <a:t>A la fecha existen 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pronósticos 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para la cuenca alta de Salto Grande.</a:t>
            </a:r>
            <a:endParaRPr lang="es-UY" sz="2000" b="1" dirty="0" smtClean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 smtClean="0">
                <a:latin typeface="Calibri"/>
                <a:ea typeface="Times New Roman"/>
                <a:cs typeface="Arial"/>
              </a:rPr>
              <a:t>Bonete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esta con vertederos abiertos a 0.50m, se prevé que este cerrando a 0.25m el día domingo y de no producirse nuevas precipitaciones estaría en esa situación hasta el domingo 13/09/2015. Lo anterior produce que </a:t>
            </a:r>
            <a:r>
              <a:rPr lang="es-ES" sz="2000" b="1" dirty="0" err="1">
                <a:latin typeface="Calibri"/>
                <a:ea typeface="Times New Roman"/>
                <a:cs typeface="Arial"/>
              </a:rPr>
              <a:t>Baygorria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 deba generar a pleno y 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verter, a su vez Palmar con dichos erogados debe estar fuertemente despachada durante la semana.</a:t>
            </a:r>
            <a:endParaRPr lang="es-UY" sz="2000" b="1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De acuerdo al programa semanal se observa que se mantienen cotas muy altas en todos los lagos, en SG las cotas reales no bajan de los 35 m y las vistas superan durante toda la semana los 35.5 m. En vista de lo anterior se mantiene la declaración de riesgo de vertimiento para toda la semana y no se descarta que se deba volver a exportar durante la semana.</a:t>
            </a:r>
            <a:endParaRPr lang="es-UY" sz="2000" b="1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Está prevista 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para el lunes la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salida de servicio de una unidad de </a:t>
            </a:r>
            <a:r>
              <a:rPr lang="es-ES" sz="2000" b="1" dirty="0" err="1">
                <a:latin typeface="Calibri"/>
                <a:ea typeface="Times New Roman"/>
                <a:cs typeface="Arial"/>
              </a:rPr>
              <a:t>Baygorria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 por 15 días.</a:t>
            </a:r>
            <a:endParaRPr lang="es-UY" sz="2000" b="1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2000" b="1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b="1" dirty="0"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smtClean="0"/>
              <a:t>DESPACHO PROPUESTO </a:t>
            </a:r>
            <a:br>
              <a:rPr lang="es-ES" sz="2800" smtClean="0"/>
            </a:br>
            <a:endParaRPr lang="es-ES" sz="20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763000" cy="5257800"/>
          </a:xfrm>
        </p:spPr>
        <p:txBody>
          <a:bodyPr/>
          <a:lstStyle/>
          <a:p>
            <a:r>
              <a:rPr lang="es-ES" dirty="0" smtClean="0">
                <a:latin typeface="Calibri"/>
                <a:ea typeface="Times New Roman"/>
                <a:cs typeface="Arial"/>
              </a:rPr>
              <a:t>Considerando </a:t>
            </a:r>
            <a:r>
              <a:rPr lang="es-ES" dirty="0">
                <a:latin typeface="Calibri"/>
                <a:ea typeface="Times New Roman"/>
                <a:cs typeface="Arial"/>
              </a:rPr>
              <a:t>lo informado anteriormente el despacho propuesto es el siguiente:</a:t>
            </a:r>
            <a:endParaRPr lang="es-UY" dirty="0">
              <a:latin typeface="Calibri"/>
              <a:ea typeface="Times New Roman"/>
              <a:cs typeface="Arial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 Auto despachados. </a:t>
            </a:r>
            <a:endParaRPr lang="es-UY" dirty="0">
              <a:latin typeface="Calibri"/>
              <a:ea typeface="Times New Roman"/>
              <a:cs typeface="Arial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Terra a pleno</a:t>
            </a:r>
            <a:endParaRPr lang="es-UY" dirty="0">
              <a:latin typeface="Calibri"/>
              <a:ea typeface="Times New Roman"/>
              <a:cs typeface="Arial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Palmar hasta pleno y cota de 40 m</a:t>
            </a:r>
            <a:endParaRPr lang="es-UY" dirty="0">
              <a:latin typeface="Calibri"/>
              <a:ea typeface="Times New Roman"/>
              <a:cs typeface="Arial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Salto Grande cierra la demanda</a:t>
            </a:r>
            <a:endParaRPr lang="es-UY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endParaRPr lang="es-UY" dirty="0"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04/09/2015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</a:t>
            </a:r>
            <a:r>
              <a:rPr lang="es-ES" sz="2400" dirty="0" smtClean="0"/>
              <a:t>(jueves</a:t>
            </a:r>
            <a:r>
              <a:rPr lang="es-ES" sz="2400" dirty="0" smtClean="0"/>
              <a:t>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62000"/>
            <a:ext cx="5410200" cy="312810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3257550" cy="275796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950"/>
            <a:ext cx="4501582" cy="5943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42950"/>
            <a:ext cx="2223990" cy="59166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77512" cy="4267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193562</TotalTime>
  <Words>520</Words>
  <Application>Microsoft Office PowerPoint</Application>
  <PresentationFormat>Presentación en pantalla (4:3)</PresentationFormat>
  <Paragraphs>71</Paragraphs>
  <Slides>32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Presentación en blanco</vt:lpstr>
      <vt:lpstr>Diseño personalizado</vt:lpstr>
      <vt:lpstr>Resultados de la semana en curso  y  programación de la semana 36  de 2015      V1   </vt:lpstr>
      <vt:lpstr>Resultados de la semana en curso: Comentarios generales</vt:lpstr>
      <vt:lpstr>Resumen semana actual N° 35/15</vt:lpstr>
      <vt:lpstr>Perspectivas para la semana 36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Semana próxima</vt:lpstr>
      <vt:lpstr>Previsión temperaturas (Accuweather, viernes)</vt:lpstr>
      <vt:lpstr>Precipitaciones previstas para los próximos días, Fuente INMET (viernes) </vt:lpstr>
      <vt:lpstr>Acumulados precipitaciones 7 y 5 días INMET y CPTEC (viernes)</vt:lpstr>
      <vt:lpstr>Previsión aportes Salto Grande (Fuente CTM, viernes)</vt:lpstr>
      <vt:lpstr>Programación semanal 2015-36  </vt:lpstr>
      <vt:lpstr>COSTO GENERACIÓN TÉRMICA</vt:lpstr>
      <vt:lpstr>PREVISIÓN DE MANTENIMIENTOS</vt:lpstr>
      <vt:lpstr>MODELOS</vt:lpstr>
      <vt:lpstr>Mediano plazo</vt:lpstr>
      <vt:lpstr>Caso libre, aportes sin lluvias</vt:lpstr>
      <vt:lpstr>Presentación de PowerPoint</vt:lpstr>
      <vt:lpstr>Caso sin lluvias previstas con erogado mínimo en Terra, CVar en mediano plazo.</vt:lpstr>
      <vt:lpstr>Presentación de PowerPoint</vt:lpstr>
      <vt:lpstr>Ídem anterior pero sin Cvar en el mediano plazo</vt:lpstr>
      <vt:lpstr>Presentación de PowerPoint</vt:lpstr>
      <vt:lpstr>Programa de generación de la semana 36/15:  </vt:lpstr>
      <vt:lpstr>Programa semanal (jueves)</vt:lpstr>
      <vt:lpstr>Programa semanal </vt:lpstr>
      <vt:lpstr>Programa semanal </vt:lpstr>
      <vt:lpstr>Programa de principales indisponibilidades de transmisión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3444</cp:revision>
  <dcterms:created xsi:type="dcterms:W3CDTF">2010-01-29T12:03:38Z</dcterms:created>
  <dcterms:modified xsi:type="dcterms:W3CDTF">2015-09-04T13:33:51Z</dcterms:modified>
</cp:coreProperties>
</file>