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8"/>
  </p:notesMasterIdLst>
  <p:handoutMasterIdLst>
    <p:handoutMasterId r:id="rId39"/>
  </p:handoutMasterIdLst>
  <p:sldIdLst>
    <p:sldId id="1026" r:id="rId3"/>
    <p:sldId id="1027" r:id="rId4"/>
    <p:sldId id="1285" r:id="rId5"/>
    <p:sldId id="1300" r:id="rId6"/>
    <p:sldId id="1030" r:id="rId7"/>
    <p:sldId id="1001" r:id="rId8"/>
    <p:sldId id="1279" r:id="rId9"/>
    <p:sldId id="1278" r:id="rId10"/>
    <p:sldId id="1280" r:id="rId11"/>
    <p:sldId id="1281" r:id="rId12"/>
    <p:sldId id="1282" r:id="rId13"/>
    <p:sldId id="1005" r:id="rId14"/>
    <p:sldId id="1248" r:id="rId15"/>
    <p:sldId id="1179" r:id="rId16"/>
    <p:sldId id="1277" r:id="rId17"/>
    <p:sldId id="1247" r:id="rId18"/>
    <p:sldId id="1009" r:id="rId19"/>
    <p:sldId id="1037" r:id="rId20"/>
    <p:sldId id="1283" r:id="rId21"/>
    <p:sldId id="1313" r:id="rId22"/>
    <p:sldId id="1314" r:id="rId23"/>
    <p:sldId id="1316" r:id="rId24"/>
    <p:sldId id="1317" r:id="rId25"/>
    <p:sldId id="1324" r:id="rId26"/>
    <p:sldId id="1325" r:id="rId27"/>
    <p:sldId id="1319" r:id="rId28"/>
    <p:sldId id="1320" r:id="rId29"/>
    <p:sldId id="1321" r:id="rId30"/>
    <p:sldId id="1322" r:id="rId31"/>
    <p:sldId id="1326" r:id="rId32"/>
    <p:sldId id="1327" r:id="rId33"/>
    <p:sldId id="1175" r:id="rId34"/>
    <p:sldId id="1132" r:id="rId35"/>
    <p:sldId id="1133" r:id="rId36"/>
    <p:sldId id="1210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1" autoAdjust="0"/>
    <p:restoredTop sz="91453" autoAdjust="0"/>
  </p:normalViewPr>
  <p:slideViewPr>
    <p:cSldViewPr>
      <p:cViewPr>
        <p:scale>
          <a:sx n="100" d="100"/>
          <a:sy n="100" d="100"/>
        </p:scale>
        <p:origin x="-5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11/09/2015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17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11/09/2015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11/09/2015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11/09/2015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11/09/2015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11/09/2015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11/09/2015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11/09/2015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11/09/2015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11/09/2015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11/09/2015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11/09/2015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11/09/2015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11/09/2015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37  </a:t>
            </a:r>
            <a:r>
              <a:rPr lang="es-UY" sz="3600" dirty="0" smtClean="0"/>
              <a:t>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smtClean="0"/>
              <a:t>COMPARATIVO DE APORTES DE CENTRALES HIDRAULICAS</a:t>
            </a:r>
            <a:r>
              <a:rPr lang="es-UY" smtClean="0"/>
              <a:t/>
            </a:r>
            <a:br>
              <a:rPr lang="es-UY" smtClean="0"/>
            </a:br>
            <a:r>
              <a:rPr lang="es-UY" sz="200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97038"/>
            <a:ext cx="3913187" cy="34258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712913"/>
            <a:ext cx="3951287" cy="34385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6505575" cy="652660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11/09/2015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0" y="15875"/>
            <a:ext cx="7772400" cy="762000"/>
          </a:xfrm>
        </p:spPr>
        <p:txBody>
          <a:bodyPr/>
          <a:lstStyle/>
          <a:p>
            <a:r>
              <a:rPr lang="es-UY" sz="2400" smtClean="0"/>
              <a:t>Previsión temperaturas (Accuweather, viernes)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54" y="1300348"/>
            <a:ext cx="5947596" cy="555765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5187950" cy="20224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 smtClean="0"/>
              <a:t>Precipitaciones previstas para los próximos días, Fuente INMET (viernes) </a:t>
            </a:r>
            <a:endParaRPr lang="es-UY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09687"/>
            <a:ext cx="4232275" cy="4238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09687"/>
            <a:ext cx="4224337" cy="42243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9687"/>
            <a:ext cx="4232275" cy="42179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16037"/>
            <a:ext cx="4238625" cy="42322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09686"/>
            <a:ext cx="4232275" cy="4238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05717"/>
            <a:ext cx="4232275" cy="42529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7" y="1295399"/>
            <a:ext cx="4246563" cy="42322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-34925" y="228600"/>
            <a:ext cx="8991600" cy="762000"/>
          </a:xfrm>
        </p:spPr>
        <p:txBody>
          <a:bodyPr/>
          <a:lstStyle/>
          <a:p>
            <a:r>
              <a:rPr lang="es-UY" sz="2400" smtClean="0"/>
              <a:t>Acumulados precipitaciones 7 y 5 días INMET y CPTEC (viernes)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198"/>
            <a:ext cx="4235786" cy="511269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199"/>
            <a:ext cx="4224337" cy="511269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Previsión aportes Salto Grande (Fuente CTM, viernes)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319897" cy="3810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11/09/2015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2015-37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smtClean="0"/>
              <a:t>COSTO GENERACIÓN TÉRMICA</a:t>
            </a:r>
            <a:endParaRPr lang="es-ES" sz="28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152400"/>
            <a:ext cx="6913563" cy="53054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28" y="3886200"/>
            <a:ext cx="4251592" cy="283908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69368" cy="4648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11/09/2015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5334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1526"/>
            <a:ext cx="8572500" cy="522734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aportes sin lluvias</a:t>
            </a:r>
            <a:endParaRPr lang="es-UY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8685015" cy="4800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1398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79533" cy="6324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8692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75" y="152400"/>
            <a:ext cx="8734425" cy="533400"/>
          </a:xfrm>
        </p:spPr>
        <p:txBody>
          <a:bodyPr/>
          <a:lstStyle/>
          <a:p>
            <a:r>
              <a:rPr lang="es-UY" sz="2400" dirty="0" smtClean="0"/>
              <a:t>Ídem anterior pero con Terra forzado por toda la semana</a:t>
            </a:r>
            <a:endParaRPr lang="es-UY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143000"/>
            <a:ext cx="8547158" cy="4724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7458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52659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5151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/>
          <a:lstStyle/>
          <a:p>
            <a:r>
              <a:rPr lang="es-UY" sz="2400" dirty="0" smtClean="0"/>
              <a:t>Caso sin lluvias previstas con erogado mínimo en Terra, </a:t>
            </a:r>
            <a:r>
              <a:rPr lang="es-UY" sz="2400" dirty="0" err="1" smtClean="0"/>
              <a:t>CVar</a:t>
            </a:r>
            <a:r>
              <a:rPr lang="es-UY" sz="2400" dirty="0" smtClean="0"/>
              <a:t> en mediano plazo.</a:t>
            </a:r>
            <a:endParaRPr lang="es-UY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90196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742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659456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136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533400"/>
          </a:xfrm>
        </p:spPr>
        <p:txBody>
          <a:bodyPr/>
          <a:lstStyle/>
          <a:p>
            <a:r>
              <a:rPr lang="es-UY" sz="2400" dirty="0" smtClean="0"/>
              <a:t>Ídem anterior pero sin </a:t>
            </a:r>
            <a:r>
              <a:rPr lang="es-UY" sz="2400" dirty="0" err="1" smtClean="0"/>
              <a:t>Cvar</a:t>
            </a:r>
            <a:r>
              <a:rPr lang="es-UY" sz="2400" dirty="0" smtClean="0"/>
              <a:t> en el mediano plazo</a:t>
            </a:r>
            <a:endParaRPr lang="es-UY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90197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0121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8016876" cy="642410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1964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36/15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838200"/>
            <a:ext cx="8715375" cy="51054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Durante la semana el despacho se ha realizado con los generadores auto despachados, Bonete a pleno y Palmar con Salto Grande cerrando la demanda. </a:t>
            </a:r>
            <a:endParaRPr lang="es-ES" sz="2000" dirty="0" smtClean="0"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/>
                <a:ea typeface="Times New Roman"/>
                <a:cs typeface="Arial"/>
              </a:rPr>
              <a:t>Se </a:t>
            </a:r>
            <a:r>
              <a:rPr lang="es-ES" sz="2000" dirty="0">
                <a:latin typeface="Calibri"/>
                <a:ea typeface="Times New Roman"/>
                <a:cs typeface="Arial"/>
              </a:rPr>
              <a:t>ha pasado por cotas extremadamente altas en todos los lagos pero se evitó exportar a Argentina excedentes. Terra y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2000" dirty="0">
                <a:latin typeface="Calibri"/>
                <a:ea typeface="Times New Roman"/>
                <a:cs typeface="Arial"/>
              </a:rPr>
              <a:t> vertieron durante toda la semana.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Entre el miércoles y jueves se produjeron precipitaciones en 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todas </a:t>
            </a:r>
            <a:r>
              <a:rPr lang="es-ES" sz="2000" dirty="0">
                <a:latin typeface="Calibri"/>
                <a:ea typeface="Times New Roman"/>
                <a:cs typeface="Arial"/>
              </a:rPr>
              <a:t>las cuencas pero 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de </a:t>
            </a:r>
            <a:r>
              <a:rPr lang="es-ES" sz="2000" dirty="0">
                <a:latin typeface="Calibri"/>
                <a:ea typeface="Times New Roman"/>
                <a:cs typeface="Arial"/>
              </a:rPr>
              <a:t>menor cuantía que no cambian la situación general del sistema. </a:t>
            </a:r>
            <a:endParaRPr lang="es-ES" sz="2000" dirty="0" smtClean="0"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/>
                <a:ea typeface="Times New Roman"/>
                <a:cs typeface="Arial"/>
              </a:rPr>
              <a:t>El </a:t>
            </a:r>
            <a:r>
              <a:rPr lang="es-ES" sz="2000" dirty="0">
                <a:latin typeface="Calibri"/>
                <a:ea typeface="Times New Roman"/>
                <a:cs typeface="Arial"/>
              </a:rPr>
              <a:t>lunes se cerró vertederos en Bonete a 0,25 m (220 m3/s) y se ha mantenido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2000" dirty="0">
                <a:latin typeface="Calibri"/>
                <a:ea typeface="Times New Roman"/>
                <a:cs typeface="Arial"/>
              </a:rPr>
              <a:t> en cotas altas para utilizar al máximo las capacidades de almacenamiento de agua del sistema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El día miércoles quedo disponible APR A debido a la reparación de la seccionadora de línea que la conecta con la línea Libertad -  Santiago Vásquez en 150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kV</a:t>
            </a:r>
            <a:r>
              <a:rPr lang="es-ES" sz="2000" dirty="0">
                <a:latin typeface="Calibri"/>
                <a:ea typeface="Times New Roman"/>
                <a:cs typeface="Arial"/>
              </a:rPr>
              <a:t>. El día lunes salió de servicio la unidad 2 de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2000" dirty="0">
                <a:latin typeface="Calibri"/>
                <a:ea typeface="Times New Roman"/>
                <a:cs typeface="Arial"/>
              </a:rPr>
              <a:t> por mantenimiento programado por 15 días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/>
                <a:ea typeface="Times New Roman"/>
                <a:cs typeface="Arial"/>
              </a:rPr>
              <a:t>La demanda semanal será del orden de los 198 </a:t>
            </a:r>
            <a:r>
              <a:rPr lang="es-ES" sz="2000" dirty="0" err="1" smtClean="0">
                <a:latin typeface="Calibri"/>
                <a:ea typeface="Times New Roman"/>
                <a:cs typeface="Arial"/>
              </a:rPr>
              <a:t>GWh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/>
          <a:lstStyle/>
          <a:p>
            <a:r>
              <a:rPr lang="es-UY" sz="2400" dirty="0" smtClean="0"/>
              <a:t>Ídem caso 1 pero con Terra forzado durante toda la semana</a:t>
            </a:r>
            <a:endParaRPr lang="es-UY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399"/>
            <a:ext cx="8690198" cy="510540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4311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7987794" cy="6400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2400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32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11/09/2015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32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37/15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6062403" cy="3505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34" y="3886200"/>
            <a:ext cx="3461569" cy="293069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153400" cy="580426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119938" cy="54129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37</a:t>
            </a: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838200"/>
            <a:ext cx="8763000" cy="5638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A la fecha existen escasos pronósticos para la cuenca alta de Salto Grande y para las cuencas del río Negro.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Bonete 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esta </a:t>
            </a:r>
            <a:r>
              <a:rPr lang="es-ES" sz="2000" dirty="0">
                <a:latin typeface="Calibri"/>
                <a:ea typeface="Times New Roman"/>
                <a:cs typeface="Arial"/>
              </a:rPr>
              <a:t>con vertederos abiertos a 0.25m, se prevé que este cerrando completamente 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en el fin de semana.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De acuerdo al programa semanal y tomando en cuenta que Terra no podrá dejar de generar a pleno por lo menos hasta que baje de 80.7 m se continua con la declaración de riesgo de vertimiento hasta el martes.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r>
              <a:rPr lang="es-ES" sz="2000" dirty="0">
                <a:latin typeface="Calibri"/>
                <a:ea typeface="Times New Roman"/>
                <a:cs typeface="Arial"/>
              </a:rPr>
              <a:t>Los modelos desde el punto de vista económico no presentan diferencia entre despachar a pleno Terra o no, si así en las cotas que 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obtienen.</a:t>
            </a:r>
            <a:endParaRPr lang="es-ES" sz="2000" b="1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b="1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r>
              <a:rPr lang="es-ES" dirty="0" smtClean="0">
                <a:latin typeface="Calibri"/>
                <a:ea typeface="Times New Roman"/>
                <a:cs typeface="Arial"/>
              </a:rPr>
              <a:t>Considerando </a:t>
            </a:r>
            <a:r>
              <a:rPr lang="es-ES" dirty="0">
                <a:latin typeface="Calibri"/>
                <a:ea typeface="Times New Roman"/>
                <a:cs typeface="Arial"/>
              </a:rPr>
              <a:t>lo informado anteriormente el despacho propuesto es el siguiente:</a:t>
            </a:r>
            <a:endParaRPr lang="es-UY" dirty="0">
              <a:latin typeface="Calibri"/>
              <a:ea typeface="Times New Roman"/>
              <a:cs typeface="Arial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 Auto despachados. </a:t>
            </a:r>
            <a:endParaRPr lang="es-UY" dirty="0">
              <a:latin typeface="Calibri"/>
              <a:ea typeface="Times New Roman"/>
              <a:cs typeface="Arial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Terra a pleno</a:t>
            </a:r>
            <a:endParaRPr lang="es-UY" dirty="0">
              <a:latin typeface="Calibri"/>
              <a:ea typeface="Times New Roman"/>
              <a:cs typeface="Arial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Palmar hasta pleno y cota de 40 m</a:t>
            </a:r>
            <a:endParaRPr lang="es-UY" dirty="0">
              <a:latin typeface="Calibri"/>
              <a:ea typeface="Times New Roman"/>
              <a:cs typeface="Arial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Salto Grande cierra la demanda</a:t>
            </a:r>
            <a:endParaRPr lang="es-UY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11/09/2015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6457777" cy="3733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32579"/>
            <a:ext cx="2724150" cy="230637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949"/>
            <a:ext cx="4481142" cy="59166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42948"/>
            <a:ext cx="2209800" cy="587886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95400"/>
            <a:ext cx="8777513" cy="4267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193714</TotalTime>
  <Words>521</Words>
  <Application>Microsoft Office PowerPoint</Application>
  <PresentationFormat>Presentación en pantalla (4:3)</PresentationFormat>
  <Paragraphs>71</Paragraphs>
  <Slides>35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Presentación en blanco</vt:lpstr>
      <vt:lpstr>Diseño personalizado</vt:lpstr>
      <vt:lpstr>Resultados de la semana en curso  y  programación de la semana 37  de 2015      V1   </vt:lpstr>
      <vt:lpstr>Resultados de la semana en curso: Comentarios generales</vt:lpstr>
      <vt:lpstr>Resumen semana actual N° 36/15</vt:lpstr>
      <vt:lpstr>Perspectivas para la semana 37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Semana próxima</vt:lpstr>
      <vt:lpstr>Previsión temperaturas (Accuweather, viernes)</vt:lpstr>
      <vt:lpstr>Precipitaciones previstas para los próximos días, Fuente INMET (viernes) </vt:lpstr>
      <vt:lpstr>Acumulados precipitaciones 7 y 5 días INMET y CPTEC (viernes)</vt:lpstr>
      <vt:lpstr>Previsión aportes Salto Grande (Fuente CTM, viernes)</vt:lpstr>
      <vt:lpstr>Programación semanal 2015-37  </vt:lpstr>
      <vt:lpstr>COSTO GENERACIÓN TÉRMICA</vt:lpstr>
      <vt:lpstr>PREVISIÓN DE MANTENIMIENTOS</vt:lpstr>
      <vt:lpstr>MODELOS</vt:lpstr>
      <vt:lpstr>Mediano plazo</vt:lpstr>
      <vt:lpstr>Caso libre, aportes sin lluvias</vt:lpstr>
      <vt:lpstr>Presentación de PowerPoint</vt:lpstr>
      <vt:lpstr>Ídem anterior pero con Terra forzado por toda la semana</vt:lpstr>
      <vt:lpstr>Presentación de PowerPoint</vt:lpstr>
      <vt:lpstr>Caso sin lluvias previstas con erogado mínimo en Terra, CVar en mediano plazo.</vt:lpstr>
      <vt:lpstr>Presentación de PowerPoint</vt:lpstr>
      <vt:lpstr>Ídem anterior pero sin Cvar en el mediano plazo</vt:lpstr>
      <vt:lpstr>Presentación de PowerPoint</vt:lpstr>
      <vt:lpstr>Ídem caso 1 pero con Terra forzado durante toda la semana</vt:lpstr>
      <vt:lpstr>Presentación de PowerPoint</vt:lpstr>
      <vt:lpstr>Programa de generación de la semana 37/15:  </vt:lpstr>
      <vt:lpstr>Programa semanal (jueves)</vt:lpstr>
      <vt:lpstr>Programa semanal </vt:lpstr>
      <vt:lpstr>Programa semanal 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3457</cp:revision>
  <dcterms:created xsi:type="dcterms:W3CDTF">2010-01-29T12:03:38Z</dcterms:created>
  <dcterms:modified xsi:type="dcterms:W3CDTF">2015-09-11T13:46:21Z</dcterms:modified>
</cp:coreProperties>
</file>