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  <p:sldMasterId id="2147483720" r:id="rId3"/>
  </p:sldMasterIdLst>
  <p:notesMasterIdLst>
    <p:notesMasterId r:id="rId35"/>
  </p:notesMasterIdLst>
  <p:handoutMasterIdLst>
    <p:handoutMasterId r:id="rId36"/>
  </p:handoutMasterIdLst>
  <p:sldIdLst>
    <p:sldId id="1026" r:id="rId4"/>
    <p:sldId id="1027" r:id="rId5"/>
    <p:sldId id="1285" r:id="rId6"/>
    <p:sldId id="1300" r:id="rId7"/>
    <p:sldId id="1030" r:id="rId8"/>
    <p:sldId id="1001" r:id="rId9"/>
    <p:sldId id="1279" r:id="rId10"/>
    <p:sldId id="1278" r:id="rId11"/>
    <p:sldId id="1280" r:id="rId12"/>
    <p:sldId id="1281" r:id="rId13"/>
    <p:sldId id="1282" r:id="rId14"/>
    <p:sldId id="1349" r:id="rId15"/>
    <p:sldId id="1005" r:id="rId16"/>
    <p:sldId id="1345" r:id="rId17"/>
    <p:sldId id="1346" r:id="rId18"/>
    <p:sldId id="1347" r:id="rId19"/>
    <p:sldId id="1247" r:id="rId20"/>
    <p:sldId id="1009" r:id="rId21"/>
    <p:sldId id="1037" r:id="rId22"/>
    <p:sldId id="1283" r:id="rId23"/>
    <p:sldId id="1313" r:id="rId24"/>
    <p:sldId id="1314" r:id="rId25"/>
    <p:sldId id="1333" r:id="rId26"/>
    <p:sldId id="1334" r:id="rId27"/>
    <p:sldId id="1340" r:id="rId28"/>
    <p:sldId id="1341" r:id="rId29"/>
    <p:sldId id="1175" r:id="rId30"/>
    <p:sldId id="1133" r:id="rId31"/>
    <p:sldId id="1210" r:id="rId32"/>
    <p:sldId id="1132" r:id="rId33"/>
    <p:sldId id="1348" r:id="rId3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33CC"/>
    <a:srgbClr val="000000"/>
    <a:srgbClr val="006600"/>
    <a:srgbClr val="CC99FF"/>
    <a:srgbClr val="99FF99"/>
    <a:srgbClr val="33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38" autoAdjust="0"/>
    <p:restoredTop sz="91119" autoAdjust="0"/>
  </p:normalViewPr>
  <p:slideViewPr>
    <p:cSldViewPr>
      <p:cViewPr>
        <p:scale>
          <a:sx n="100" d="100"/>
          <a:sy n="100" d="100"/>
        </p:scale>
        <p:origin x="-61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20/11/2015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9929C0-29A2-41B3-BF5C-67B1D7909DBB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5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18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21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502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20/11/2015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20/11/2015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20/11/2015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20/11/2015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20/11/2015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20/11/2015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20/11/2015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20/11/2015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20/11/2015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20/11/2015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20/11/2015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88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20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56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27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51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57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0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90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7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8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9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20/11/2015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20/11/2015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99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20/11/2015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</a:t>
            </a:r>
            <a:r>
              <a:rPr lang="es-UY" sz="3600" dirty="0" smtClean="0"/>
              <a:t>47  </a:t>
            </a:r>
            <a:r>
              <a:rPr lang="es-UY" sz="3600" dirty="0" smtClean="0"/>
              <a:t>de 2015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4187"/>
            <a:ext cx="3908425" cy="34258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4187"/>
            <a:ext cx="3951287" cy="34385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"/>
            <a:ext cx="6638240" cy="66597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762000"/>
          </a:xfrm>
        </p:spPr>
        <p:txBody>
          <a:bodyPr/>
          <a:lstStyle/>
          <a:p>
            <a:r>
              <a:rPr lang="es-UY" dirty="0" smtClean="0"/>
              <a:t>Previsiones de generación eólica</a:t>
            </a:r>
            <a:endParaRPr lang="es-UY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112622" cy="358139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1042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13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20/11/2015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13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381000" y="1905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Accuweather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jueves)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7398056" cy="5181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5808663" cy="21875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Precipitaciones previstas para los próximos días, Fuente INMET 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(viernes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) </a:t>
            </a:r>
            <a:endParaRPr kumimoji="0" lang="es-UY" sz="32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4" y="1295400"/>
            <a:ext cx="3883025" cy="48323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312862"/>
            <a:ext cx="3868737" cy="482441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3860800" cy="482441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04925"/>
            <a:ext cx="3860800" cy="48323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12862"/>
            <a:ext cx="3854450" cy="482441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1295400"/>
            <a:ext cx="3883025" cy="48101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12862"/>
            <a:ext cx="3868737" cy="48402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1304925"/>
            <a:ext cx="3860800" cy="48101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87462"/>
            <a:ext cx="3846513" cy="481806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15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381000"/>
            <a:ext cx="9090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569311"/>
            <a:ext cx="3754797" cy="4526689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59786"/>
            <a:ext cx="3754797" cy="4536214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s-UY" sz="2800" dirty="0" smtClean="0"/>
              <a:t>Previsión aportes Salto Grande (Fuente CTM, </a:t>
            </a:r>
            <a:r>
              <a:rPr lang="es-UY" sz="2800" dirty="0" smtClean="0"/>
              <a:t>viernes</a:t>
            </a:r>
            <a:r>
              <a:rPr lang="es-UY" sz="2800" dirty="0" smtClean="0"/>
              <a:t>)</a:t>
            </a:r>
            <a:endParaRPr lang="es-UY" sz="2800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447800"/>
            <a:ext cx="8382000" cy="455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18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20/11/2015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18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2015-47</a:t>
            </a: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0" y="1219200"/>
            <a:ext cx="2649538" cy="21336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52400"/>
            <a:ext cx="6652185" cy="5105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762" y="3886200"/>
            <a:ext cx="4407552" cy="29432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20/11/2015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914400"/>
          </a:xfrm>
        </p:spPr>
        <p:txBody>
          <a:bodyPr/>
          <a:lstStyle/>
          <a:p>
            <a:r>
              <a:rPr lang="es-MX" sz="2400" smtClean="0"/>
              <a:t>PREVISIÓN DE MANTENIMIENTOS</a:t>
            </a:r>
            <a:endParaRPr lang="es-ES" sz="240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512372" cy="4419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s-UY" dirty="0" smtClean="0"/>
              <a:t>Mediano plazo</a:t>
            </a:r>
            <a:endParaRPr lang="es-UY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810500" cy="476269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2882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847725"/>
          </a:xfrm>
        </p:spPr>
        <p:txBody>
          <a:bodyPr/>
          <a:lstStyle/>
          <a:p>
            <a:r>
              <a:rPr lang="es-UY" sz="2400" dirty="0" smtClean="0"/>
              <a:t>Caso libre, aportes sin lluvias</a:t>
            </a:r>
            <a:endParaRPr lang="es-UY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82000" cy="463311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3230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439026" cy="612652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5007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sz="2000" dirty="0" err="1" smtClean="0"/>
              <a:t>SimSEE</a:t>
            </a:r>
            <a:r>
              <a:rPr lang="es-UY" sz="2000" dirty="0" smtClean="0"/>
              <a:t>, CASO LIBRE </a:t>
            </a:r>
            <a:endParaRPr lang="es-UY" sz="20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990600"/>
            <a:ext cx="8476471" cy="5410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25775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7315200" cy="649462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19062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27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20/11/2015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27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</a:t>
            </a:r>
            <a:r>
              <a:rPr lang="es-UY" sz="3600" dirty="0" smtClean="0"/>
              <a:t>47/15</a:t>
            </a:r>
            <a:r>
              <a:rPr lang="es-UY" sz="3600" dirty="0" smtClean="0"/>
              <a:t>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685800"/>
            <a:ext cx="6155858" cy="380999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059" y="4015228"/>
            <a:ext cx="2816691" cy="278710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dirty="0" smtClean="0"/>
              <a:t>Programa semanal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838200"/>
            <a:ext cx="8567738" cy="535145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</a:t>
            </a:r>
            <a:r>
              <a:rPr lang="es-UY" sz="2800" dirty="0" smtClean="0"/>
              <a:t>46/15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838200"/>
            <a:ext cx="8715375" cy="4953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Calibri"/>
                <a:ea typeface="Times New Roman"/>
                <a:cs typeface="Arial"/>
              </a:rPr>
              <a:t>Durante la semana el despacho se ha realizado con los generadores auto despachados, rio Negro y Salto Grande a pleno. </a:t>
            </a:r>
            <a:endParaRPr lang="es-UY" sz="1800" dirty="0">
              <a:latin typeface="Calibri"/>
              <a:ea typeface="Times New Roman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Calibri"/>
                <a:ea typeface="Times New Roman"/>
                <a:cs typeface="Arial"/>
              </a:rPr>
              <a:t>En el día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miércoles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fue necesario despachar generación térmica para suministrar el pico de la noche, esto se debió a escasa generación eólica y a la reducida potencia disponible en Salto a raíz del vertimiento de esta central y del mantenimiento en una de las unidades.</a:t>
            </a:r>
            <a:endParaRPr lang="es-UY" sz="1800" dirty="0">
              <a:latin typeface="Calibri"/>
              <a:ea typeface="Times New Roman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Calibri"/>
                <a:ea typeface="Times New Roman"/>
                <a:cs typeface="Arial"/>
              </a:rPr>
              <a:t>En vista de la situación hidrológica se exportará durante toda la semana un monto de energía de aproximadamente 82 </a:t>
            </a:r>
            <a:r>
              <a:rPr lang="es-ES" sz="1800" dirty="0" err="1">
                <a:latin typeface="Calibri"/>
                <a:ea typeface="Times New Roman"/>
                <a:cs typeface="Arial"/>
              </a:rPr>
              <a:t>GWh</a:t>
            </a:r>
            <a:r>
              <a:rPr lang="es-ES" sz="1800" dirty="0">
                <a:latin typeface="Calibri"/>
                <a:ea typeface="Times New Roman"/>
                <a:cs typeface="Arial"/>
              </a:rPr>
              <a:t>.</a:t>
            </a:r>
            <a:endParaRPr lang="es-UY" sz="1800" dirty="0"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Durante la semana se cerro definitivamente los vertederos de la central Palmar</a:t>
            </a:r>
            <a:endParaRPr lang="es-ES" sz="1800" dirty="0"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Por diferentes motivos no se pudieron realizar pruebas en la </a:t>
            </a:r>
            <a:r>
              <a:rPr lang="es-ES" sz="1800" dirty="0" err="1" smtClean="0">
                <a:latin typeface="Calibri"/>
                <a:ea typeface="Times New Roman"/>
                <a:cs typeface="Arial"/>
              </a:rPr>
              <a:t>conversora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 de Melo</a:t>
            </a:r>
            <a:endParaRPr lang="es-ES" sz="1800" dirty="0">
              <a:latin typeface="Calibri"/>
              <a:ea typeface="Times New Roman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Se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produjeron nuevamente precipitaciones en la cuenca del río Uruguay con un aumento significativo de aportes en particular para la semana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47.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El jueves la central Batlle comunica que por una falla de un servicio auxiliar y para que la central quede disponible  se debe generar con un motor en modalidad forzada. Debido a la situación y el costo que implica se decidió quede indisponible dicha central</a:t>
            </a:r>
            <a:endParaRPr lang="es-ES" sz="1800" dirty="0" smtClean="0">
              <a:latin typeface="Calibri"/>
              <a:ea typeface="Times New Roman"/>
              <a:cs typeface="Arial"/>
            </a:endParaRPr>
          </a:p>
          <a:p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8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endParaRPr lang="es-ES" sz="18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417010" cy="5638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s-UY" dirty="0" smtClean="0"/>
              <a:t>Principales </a:t>
            </a:r>
            <a:r>
              <a:rPr lang="es-UY" dirty="0"/>
              <a:t>t</a:t>
            </a:r>
            <a:r>
              <a:rPr lang="es-UY" dirty="0" smtClean="0"/>
              <a:t>rabajos en la red</a:t>
            </a:r>
            <a:endParaRPr lang="es-UY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783480" cy="4038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08630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</a:t>
            </a:r>
            <a:r>
              <a:rPr lang="es-UY" dirty="0" smtClean="0"/>
              <a:t>47</a:t>
            </a: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562600"/>
          </a:xfrm>
        </p:spPr>
        <p:txBody>
          <a:bodyPr/>
          <a:lstStyle/>
          <a:p>
            <a:r>
              <a:rPr lang="es-ES" sz="1800" dirty="0"/>
              <a:t>La situación de los recursos hidráulicos es la siguiente:</a:t>
            </a:r>
            <a:endParaRPr lang="es-UY" sz="1800" dirty="0"/>
          </a:p>
          <a:p>
            <a:pPr lvl="1"/>
            <a:r>
              <a:rPr lang="es-ES" sz="1800" dirty="0"/>
              <a:t>Río Uruguay, CTM informa para la semana entrante vertido hasta el 22/11/2015 por lo menos. Aportes del orden de 13000 m3/s sin lluvias y  14800 m3/s con lluvias previstas.</a:t>
            </a:r>
            <a:endParaRPr lang="es-UY" sz="1800" dirty="0"/>
          </a:p>
          <a:p>
            <a:pPr lvl="1"/>
            <a:r>
              <a:rPr lang="es-ES" sz="1800" dirty="0"/>
              <a:t>Río Negro, se espera que Terra vierta al menos hasta el miércoles 25 de noviembre, Palmar esta con vertederos cerrados. </a:t>
            </a:r>
            <a:endParaRPr lang="es-UY" sz="1800" dirty="0"/>
          </a:p>
          <a:p>
            <a:r>
              <a:rPr lang="es-ES" sz="1800" dirty="0"/>
              <a:t>Para la semana entrante hay escasos pronósticos de precipitaciones para la cuenca del río Negro no así para Salto donde podrían producirse nuevas e importantes precipitaciones fundamentalmente en la cuenca alta.</a:t>
            </a:r>
            <a:endParaRPr lang="es-UY" sz="1800" dirty="0"/>
          </a:p>
          <a:p>
            <a:r>
              <a:rPr lang="es-ES" sz="1800" dirty="0"/>
              <a:t>De acuerdo al programa previsto para la semana entrante se deberá exportar durante toda la semana.</a:t>
            </a:r>
            <a:endParaRPr lang="es-UY" sz="1800" dirty="0"/>
          </a:p>
          <a:p>
            <a:r>
              <a:rPr lang="es-ES" sz="1800" dirty="0"/>
              <a:t>Se prevé que se generen las condiciones en </a:t>
            </a:r>
            <a:endParaRPr lang="es-ES" sz="1800" dirty="0" smtClean="0"/>
          </a:p>
          <a:p>
            <a:pPr marL="0" indent="0">
              <a:buNone/>
            </a:pPr>
            <a:r>
              <a:rPr lang="es-ES" sz="1800" dirty="0" smtClean="0"/>
              <a:t>el </a:t>
            </a:r>
            <a:r>
              <a:rPr lang="es-ES" sz="1800" dirty="0"/>
              <a:t>sistema eléctrico brasilero para comenzar </a:t>
            </a:r>
            <a:r>
              <a:rPr lang="es-ES" sz="1800" dirty="0" smtClean="0"/>
              <a:t>las</a:t>
            </a:r>
          </a:p>
          <a:p>
            <a:pPr marL="0" indent="0">
              <a:buNone/>
            </a:pPr>
            <a:r>
              <a:rPr lang="es-ES" sz="1800" dirty="0" smtClean="0"/>
              <a:t> </a:t>
            </a:r>
            <a:r>
              <a:rPr lang="es-ES" sz="1800" dirty="0"/>
              <a:t>pruebas el lunes dirección Uruguay - Brasil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UY" sz="1800" dirty="0">
              <a:latin typeface="Calibri"/>
              <a:ea typeface="Times New Roman"/>
              <a:cs typeface="Arial"/>
            </a:endParaRPr>
          </a:p>
        </p:txBody>
      </p:sp>
      <p:pic>
        <p:nvPicPr>
          <p:cNvPr id="17411" name="Picture 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768" y="3993848"/>
            <a:ext cx="4094332" cy="278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smtClean="0"/>
              <a:t>DESPACHO PROPUESTO </a:t>
            </a:r>
            <a:br>
              <a:rPr lang="es-ES" sz="2800" smtClean="0"/>
            </a:br>
            <a:endParaRPr lang="es-ES" sz="200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90600"/>
            <a:ext cx="8763000" cy="5257800"/>
          </a:xfrm>
        </p:spPr>
        <p:txBody>
          <a:bodyPr/>
          <a:lstStyle/>
          <a:p>
            <a:pPr marL="0" indent="0">
              <a:buNone/>
            </a:pPr>
            <a:r>
              <a:rPr lang="es-ES" sz="2400" b="1" dirty="0" smtClean="0">
                <a:solidFill>
                  <a:srgbClr val="0033CC"/>
                </a:solidFill>
              </a:rPr>
              <a:t>Considerando </a:t>
            </a:r>
            <a:r>
              <a:rPr lang="es-ES" sz="2400" b="1" dirty="0">
                <a:solidFill>
                  <a:srgbClr val="0033CC"/>
                </a:solidFill>
              </a:rPr>
              <a:t>lo informado anteriormente </a:t>
            </a:r>
            <a:r>
              <a:rPr lang="es-ES" sz="2400" b="1" dirty="0" smtClean="0">
                <a:solidFill>
                  <a:srgbClr val="0033CC"/>
                </a:solidFill>
              </a:rPr>
              <a:t>se continua con la declaración de </a:t>
            </a:r>
            <a:r>
              <a:rPr lang="es-ES" sz="2400" b="1" dirty="0">
                <a:solidFill>
                  <a:srgbClr val="0033CC"/>
                </a:solidFill>
              </a:rPr>
              <a:t>riesgo de vertimiento para todo el sistema siendo el despacho propuesto el siguiente</a:t>
            </a:r>
            <a:r>
              <a:rPr lang="es-ES" sz="2400" b="1" dirty="0" smtClean="0">
                <a:solidFill>
                  <a:srgbClr val="0033CC"/>
                </a:solidFill>
              </a:rPr>
              <a:t>:</a:t>
            </a:r>
          </a:p>
          <a:p>
            <a:pPr marL="0" indent="0">
              <a:buNone/>
            </a:pPr>
            <a:endParaRPr lang="es-UY" sz="2400" b="1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s-ES" sz="2400" b="1" i="1" dirty="0">
                <a:solidFill>
                  <a:srgbClr val="0033CC"/>
                </a:solidFill>
              </a:rPr>
              <a:t>Despacho propuesto</a:t>
            </a:r>
            <a:endParaRPr lang="es-UY" sz="2400" b="1" i="1" dirty="0">
              <a:solidFill>
                <a:srgbClr val="0033CC"/>
              </a:solidFill>
            </a:endParaRPr>
          </a:p>
          <a:p>
            <a:pPr lvl="0"/>
            <a:r>
              <a:rPr lang="es-ES" sz="2400" b="1" dirty="0">
                <a:solidFill>
                  <a:srgbClr val="0033CC"/>
                </a:solidFill>
              </a:rPr>
              <a:t>Auto despachados. </a:t>
            </a:r>
            <a:endParaRPr lang="es-UY" sz="2400" b="1" dirty="0">
              <a:solidFill>
                <a:srgbClr val="0033CC"/>
              </a:solidFill>
            </a:endParaRPr>
          </a:p>
          <a:p>
            <a:pPr lvl="0"/>
            <a:r>
              <a:rPr lang="es-ES" sz="2400" b="1" dirty="0">
                <a:solidFill>
                  <a:srgbClr val="0033CC"/>
                </a:solidFill>
              </a:rPr>
              <a:t>Salto a pleno exportando excedentes.</a:t>
            </a:r>
            <a:endParaRPr lang="es-UY" sz="2400" b="1" dirty="0">
              <a:solidFill>
                <a:srgbClr val="0033CC"/>
              </a:solidFill>
            </a:endParaRPr>
          </a:p>
          <a:p>
            <a:pPr lvl="0"/>
            <a:r>
              <a:rPr lang="es-ES" sz="2400" b="1" dirty="0">
                <a:solidFill>
                  <a:srgbClr val="0033CC"/>
                </a:solidFill>
              </a:rPr>
              <a:t>Terra a pleno mientras permanezca el </a:t>
            </a:r>
            <a:r>
              <a:rPr lang="es-ES" sz="2400" b="1" dirty="0" smtClean="0">
                <a:solidFill>
                  <a:srgbClr val="0033CC"/>
                </a:solidFill>
              </a:rPr>
              <a:t>vertimiento </a:t>
            </a:r>
            <a:r>
              <a:rPr lang="es-ES" sz="1800" b="1" dirty="0" smtClean="0">
                <a:solidFill>
                  <a:srgbClr val="0033CC"/>
                </a:solidFill>
              </a:rPr>
              <a:t>(en este rango de cotas y por debajo de 80,70 m se generara la </a:t>
            </a:r>
            <a:r>
              <a:rPr lang="es-ES" sz="1800" b="1" dirty="0" err="1" smtClean="0">
                <a:solidFill>
                  <a:srgbClr val="0033CC"/>
                </a:solidFill>
              </a:rPr>
              <a:t>minimo</a:t>
            </a:r>
            <a:r>
              <a:rPr lang="es-ES" sz="1800" b="1" dirty="0" smtClean="0">
                <a:solidFill>
                  <a:srgbClr val="0033CC"/>
                </a:solidFill>
              </a:rPr>
              <a:t> para que la cota no suba.)</a:t>
            </a:r>
            <a:endParaRPr lang="es-UY" sz="1800" b="1" dirty="0">
              <a:solidFill>
                <a:srgbClr val="0033CC"/>
              </a:solidFill>
            </a:endParaRPr>
          </a:p>
          <a:p>
            <a:pPr lvl="0"/>
            <a:r>
              <a:rPr lang="es-ES" sz="2400" b="1" dirty="0">
                <a:solidFill>
                  <a:srgbClr val="0033CC"/>
                </a:solidFill>
              </a:rPr>
              <a:t>Palmar para cota de 40.10m el día viernes.</a:t>
            </a:r>
            <a:endParaRPr lang="es-UY" sz="2400" b="1" dirty="0">
              <a:solidFill>
                <a:srgbClr val="0033CC"/>
              </a:solidFill>
            </a:endParaRPr>
          </a:p>
          <a:p>
            <a:pPr lvl="1">
              <a:buFont typeface="Calibri"/>
              <a:buChar char="–"/>
            </a:pPr>
            <a:endParaRPr lang="es-UY" sz="20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6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20/11/2015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6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(jueves)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735678"/>
            <a:ext cx="5952155" cy="368392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670" y="4038601"/>
            <a:ext cx="2849330" cy="2819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smtClean="0"/>
              <a:t>Datos globales semanales  (jueves)</a:t>
            </a:r>
            <a:r>
              <a:rPr lang="es-ES" sz="2400" smtClean="0"/>
              <a:t> Comparación previsto-ejecutado suministro de la demanda </a:t>
            </a:r>
            <a:br>
              <a:rPr lang="es-ES" sz="2400" smtClean="0"/>
            </a:br>
            <a:endParaRPr lang="es-UY" sz="2400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62000"/>
            <a:ext cx="2180469" cy="580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76674"/>
            <a:ext cx="4191000" cy="608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smtClean="0"/>
              <a:t>Evolución de la demanda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777512" cy="4267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229817</TotalTime>
  <Words>568</Words>
  <Application>Microsoft Office PowerPoint</Application>
  <PresentationFormat>Presentación en pantalla (4:3)</PresentationFormat>
  <Paragraphs>79</Paragraphs>
  <Slides>31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31</vt:i4>
      </vt:variant>
    </vt:vector>
  </HeadingPairs>
  <TitlesOfParts>
    <vt:vector size="34" baseType="lpstr">
      <vt:lpstr>Presentación en blanco</vt:lpstr>
      <vt:lpstr>Diseño personalizado</vt:lpstr>
      <vt:lpstr>Tema de Office</vt:lpstr>
      <vt:lpstr>Resultados de la semana en curso  y  programación de la semana 47  de 2015      V1   </vt:lpstr>
      <vt:lpstr>Resultados de la semana en curso: Comentarios generales</vt:lpstr>
      <vt:lpstr>Resumen semana actual N° 46/15</vt:lpstr>
      <vt:lpstr>Perspectivas para la semana 47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suministro de la demanda  </vt:lpstr>
      <vt:lpstr>Evolución de la demanda</vt:lpstr>
      <vt:lpstr>COMPARATIVO DE APORTES DE CENTRALES HIDRAULICAS SALTO GRANDE</vt:lpstr>
      <vt:lpstr>RIO NEGRO</vt:lpstr>
      <vt:lpstr>Previsiones de generación eólica</vt:lpstr>
      <vt:lpstr>Semana próxima</vt:lpstr>
      <vt:lpstr>Presentación de PowerPoint</vt:lpstr>
      <vt:lpstr>Presentación de PowerPoint</vt:lpstr>
      <vt:lpstr>Presentación de PowerPoint</vt:lpstr>
      <vt:lpstr>Previsión aportes Salto Grande (Fuente CTM, viernes)</vt:lpstr>
      <vt:lpstr>Programación semanal 2015-47 </vt:lpstr>
      <vt:lpstr>COSTO GENERACIÓN TÉRMICA</vt:lpstr>
      <vt:lpstr>PREVISIÓN DE MANTENIMIENTOS</vt:lpstr>
      <vt:lpstr>MODELOS</vt:lpstr>
      <vt:lpstr>Mediano plazo</vt:lpstr>
      <vt:lpstr>Caso libre, aportes sin lluvias</vt:lpstr>
      <vt:lpstr>Presentación de PowerPoint</vt:lpstr>
      <vt:lpstr>SimSEE, CASO LIBRE </vt:lpstr>
      <vt:lpstr>Presentación de PowerPoint</vt:lpstr>
      <vt:lpstr>Programa de generación de la semana 47/15:  </vt:lpstr>
      <vt:lpstr>Programa semanal (jueves) </vt:lpstr>
      <vt:lpstr>Programa semanal </vt:lpstr>
      <vt:lpstr>Programa semanal (jueves)</vt:lpstr>
      <vt:lpstr>Principales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Administrador</cp:lastModifiedBy>
  <cp:revision>3588</cp:revision>
  <dcterms:created xsi:type="dcterms:W3CDTF">2010-01-29T12:03:38Z</dcterms:created>
  <dcterms:modified xsi:type="dcterms:W3CDTF">2015-11-20T13:33:21Z</dcterms:modified>
</cp:coreProperties>
</file>