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40"/>
  </p:notesMasterIdLst>
  <p:handoutMasterIdLst>
    <p:handoutMasterId r:id="rId41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405" r:id="rId16"/>
    <p:sldId id="1350" r:id="rId17"/>
    <p:sldId id="1349" r:id="rId18"/>
    <p:sldId id="1005" r:id="rId19"/>
    <p:sldId id="1345" r:id="rId20"/>
    <p:sldId id="1368" r:id="rId21"/>
    <p:sldId id="1369" r:id="rId22"/>
    <p:sldId id="1370" r:id="rId23"/>
    <p:sldId id="1371" r:id="rId24"/>
    <p:sldId id="1394" r:id="rId25"/>
    <p:sldId id="1399" r:id="rId26"/>
    <p:sldId id="1407" r:id="rId27"/>
    <p:sldId id="1347" r:id="rId28"/>
    <p:sldId id="1406" r:id="rId29"/>
    <p:sldId id="1009" r:id="rId30"/>
    <p:sldId id="1037" r:id="rId31"/>
    <p:sldId id="1313" r:id="rId32"/>
    <p:sldId id="1340" r:id="rId33"/>
    <p:sldId id="1341" r:id="rId34"/>
    <p:sldId id="1175" r:id="rId35"/>
    <p:sldId id="1133" r:id="rId36"/>
    <p:sldId id="1353" r:id="rId37"/>
    <p:sldId id="1354" r:id="rId38"/>
    <p:sldId id="1348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20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27/05/2016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27/05/2016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27/05/2016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27/05/2016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22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3588" cy="40809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5" y="1814777"/>
            <a:ext cx="3925887" cy="32861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7315"/>
            <a:ext cx="3975100" cy="33035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04" y="152400"/>
            <a:ext cx="6532082" cy="65532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838325"/>
            <a:ext cx="5934075" cy="33909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21/16 (jueves)</a:t>
            </a:r>
            <a:endParaRPr lang="es-UY" sz="2400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85801"/>
            <a:ext cx="8762998" cy="2133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2971800"/>
            <a:ext cx="8762998" cy="144780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" y="4572000"/>
            <a:ext cx="8762998" cy="1371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1" y="3048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22/16</a:t>
            </a:r>
            <a:endParaRPr lang="es-UY" sz="2400" dirty="0"/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838200"/>
            <a:ext cx="8830236" cy="2057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3048000"/>
            <a:ext cx="8843683" cy="1524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4724401"/>
            <a:ext cx="8830235" cy="1524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27/05/2016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841212" cy="31654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77" y="914400"/>
            <a:ext cx="3865190" cy="2361406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09918"/>
            <a:ext cx="3984812" cy="2361406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viernes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073243"/>
            <a:ext cx="5775325" cy="575786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sábado</a:t>
            </a:r>
            <a:endParaRPr lang="es-UY" sz="20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544391" cy="551546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27/05/2016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89243" y="1381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</a:t>
            </a:r>
            <a:r>
              <a:rPr lang="es-UY" sz="20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 Domingo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2172"/>
            <a:ext cx="5761037" cy="57435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896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</a:t>
            </a:r>
            <a:r>
              <a:rPr lang="es-UY" sz="20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lunes</a:t>
            </a:r>
            <a:endParaRPr lang="es-UY" sz="2000" kern="0" dirty="0">
              <a:ea typeface="+mn-ea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38" y="990600"/>
            <a:ext cx="5532058" cy="552291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</a:t>
            </a:r>
            <a:r>
              <a:rPr lang="es-UY" sz="20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martes</a:t>
            </a:r>
            <a:endParaRPr lang="es-UY" sz="2000" kern="0" dirty="0">
              <a:ea typeface="+mn-ea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559499" cy="552291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lvl="0">
              <a:defRPr/>
            </a:pPr>
            <a:r>
              <a:rPr lang="es-UY" sz="1800" dirty="0">
                <a:cs typeface="Arial" charset="0"/>
              </a:rPr>
              <a:t>Precipitaciones previstas para los próximos días, Fuente </a:t>
            </a:r>
            <a:r>
              <a:rPr lang="es-UY" sz="1800" dirty="0" smtClean="0">
                <a:cs typeface="Arial" charset="0"/>
              </a:rPr>
              <a:t>INMET (actualizado </a:t>
            </a:r>
            <a:r>
              <a:rPr lang="es-UY" sz="1800" dirty="0">
                <a:cs typeface="Arial" charset="0"/>
              </a:rPr>
              <a:t>viernes)</a:t>
            </a:r>
            <a:br>
              <a:rPr lang="es-UY" sz="1800" dirty="0">
                <a:cs typeface="Arial" charset="0"/>
              </a:rPr>
            </a:br>
            <a:r>
              <a:rPr lang="es-UY" sz="1800" dirty="0" smtClean="0">
                <a:cs typeface="Arial" charset="0"/>
              </a:rPr>
              <a:t>miércoles</a:t>
            </a:r>
            <a:r>
              <a:rPr lang="es-UY" dirty="0">
                <a:cs typeface="Arial" charset="0"/>
              </a:rPr>
              <a:t/>
            </a:r>
            <a:br>
              <a:rPr lang="es-UY" dirty="0">
                <a:cs typeface="Arial" charset="0"/>
              </a:rPr>
            </a:br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326063" cy="531727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s-UY" sz="2000" dirty="0">
                <a:cs typeface="Arial" charset="0"/>
              </a:rPr>
              <a:t>Precipitaciones previstas para los próximos días, Fuente INMET (actualizado viernes)</a:t>
            </a:r>
            <a:br>
              <a:rPr lang="es-UY" sz="2000" dirty="0">
                <a:cs typeface="Arial" charset="0"/>
              </a:rPr>
            </a:br>
            <a:r>
              <a:rPr lang="es-UY" sz="2000" dirty="0" smtClean="0">
                <a:cs typeface="Arial" charset="0"/>
              </a:rPr>
              <a:t>JUEVES</a:t>
            </a:r>
            <a:endParaRPr lang="es-UY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76" y="1085370"/>
            <a:ext cx="5281239" cy="527252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(jueves)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7118"/>
            <a:ext cx="4138053" cy="495748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67118"/>
            <a:ext cx="4138053" cy="4953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2400" y="76200"/>
            <a:ext cx="9144000" cy="792162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UY" sz="2400" b="1" kern="0" dirty="0">
                <a:solidFill>
                  <a:srgbClr val="FF9900"/>
                </a:solidFill>
                <a:ea typeface="+mn-ea"/>
                <a:cs typeface="Arial" charset="0"/>
              </a:rPr>
              <a:t>Fuente CPTEC, </a:t>
            </a:r>
            <a:r>
              <a:rPr lang="es-UY" sz="2400" b="1" kern="0" dirty="0" smtClean="0">
                <a:solidFill>
                  <a:srgbClr val="FF9900"/>
                </a:solidFill>
                <a:ea typeface="+mn-ea"/>
                <a:cs typeface="Arial" charset="0"/>
              </a:rPr>
              <a:t>BRHAMS </a:t>
            </a:r>
            <a:r>
              <a:rPr lang="es-UY" sz="2400" b="1" kern="0" dirty="0">
                <a:solidFill>
                  <a:srgbClr val="FF9900"/>
                </a:solidFill>
                <a:ea typeface="+mn-ea"/>
                <a:cs typeface="Arial" charset="0"/>
              </a:rPr>
              <a:t>(5 X 5 KM)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89296"/>
            <a:ext cx="2711518" cy="33909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89296"/>
            <a:ext cx="2706507" cy="338589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4286"/>
            <a:ext cx="2724544" cy="33909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4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27/05/2016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2016-20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228600"/>
            <a:ext cx="6346793" cy="4876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30269"/>
            <a:ext cx="4633913" cy="309438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21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Durante la semana se han producido nuevas precipitaciones en la cuenca  de  Salto Grande no así en las cuencas del río Negro. </a:t>
            </a: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Los </a:t>
            </a:r>
            <a:r>
              <a:rPr lang="es-ES" sz="1800" dirty="0"/>
              <a:t>aportes de SG han aumentado nuevamente por lo que se continuó declarando riesgo de vertimiento para toda la semana continuándose con la exportación de excedentes hidráulicos.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El despacho ha sido básicamente con fuentes renovales, debiéndose despachar unidades térmicas algunos días por falta de potencia en el pico.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continúa con vertederos  abiertos en todas las centrales del Río Negro aunque se cerró alguna etapa en Bonete.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La demanda semanal se estima será del orden de 230 </a:t>
            </a:r>
            <a:r>
              <a:rPr lang="es-ES" sz="1800" dirty="0" err="1"/>
              <a:t>GWh</a:t>
            </a:r>
            <a:r>
              <a:rPr lang="es-ES" sz="1800" dirty="0"/>
              <a:t>.</a:t>
            </a:r>
            <a:endParaRPr lang="es-UY" sz="1800" dirty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229600" cy="526694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838950" cy="619073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27/05/2016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22/16: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5" y="914400"/>
            <a:ext cx="5794387" cy="41497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952750" cy="292173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58137" cy="497069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40" y="762000"/>
            <a:ext cx="7016090" cy="5334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8" y="1600200"/>
            <a:ext cx="8868067" cy="37337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22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lvl="0"/>
            <a:endParaRPr lang="es-ES" sz="1800" dirty="0" smtClean="0">
              <a:solidFill>
                <a:srgbClr val="FF0000"/>
              </a:solidFill>
            </a:endParaRPr>
          </a:p>
          <a:p>
            <a:pPr lvl="0"/>
            <a:endParaRPr lang="es-ES" sz="1800" dirty="0">
              <a:solidFill>
                <a:srgbClr val="FF0000"/>
              </a:solidFill>
            </a:endParaRPr>
          </a:p>
          <a:p>
            <a:pPr lvl="0"/>
            <a:r>
              <a:rPr lang="es-ES" sz="1800" dirty="0"/>
              <a:t>Se espera continuar cerrando vertederos en las centrales del Río Negro, aunque existen pronósticos de precipitaciones para todas las cuencas que podrán modificar dicha situación.</a:t>
            </a:r>
            <a:endParaRPr lang="es-UY" sz="1800" dirty="0"/>
          </a:p>
          <a:p>
            <a:pPr lvl="0"/>
            <a:r>
              <a:rPr lang="es-ES" sz="1800" dirty="0"/>
              <a:t>Los distintos pronósticos prevén precipitaciones de importancia fundamentalmente para las cuencas  de Salto Grande y Bonete.</a:t>
            </a:r>
            <a:endParaRPr lang="es-UY" sz="1800" dirty="0"/>
          </a:p>
          <a:p>
            <a:pPr lvl="0"/>
            <a:r>
              <a:rPr lang="es-ES" sz="1800" dirty="0"/>
              <a:t>Las temperaturas previstas son bajas por lo que se espera que la demanda continúe siendo alta en los próximos días.</a:t>
            </a:r>
            <a:endParaRPr lang="es-UY" sz="1800" dirty="0"/>
          </a:p>
          <a:p>
            <a:pPr lvl="0"/>
            <a:endParaRPr lang="es-ES" sz="1800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-"/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-"/>
            </a:pPr>
            <a:endParaRPr lang="es-UY" sz="1800" b="1" dirty="0">
              <a:latin typeface="Arial"/>
              <a:ea typeface="Times New Roman"/>
              <a:cs typeface="Arial"/>
            </a:endParaRPr>
          </a:p>
          <a:p>
            <a:pPr marL="457200" lvl="1" indent="0">
              <a:buNone/>
            </a:pPr>
            <a:endParaRPr lang="es-UY" sz="1600" dirty="0">
              <a:solidFill>
                <a:srgbClr val="3333CC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0000"/>
              </a:solidFill>
            </a:endParaRPr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r>
              <a:rPr lang="es-ES" b="1" dirty="0"/>
              <a:t>Modelos</a:t>
            </a:r>
            <a:endParaRPr lang="es-UY" b="1" dirty="0"/>
          </a:p>
          <a:p>
            <a:r>
              <a:rPr lang="es-ES" b="1" dirty="0"/>
              <a:t>Comentarios </a:t>
            </a:r>
            <a:endParaRPr lang="es-ES" b="1" dirty="0" smtClean="0"/>
          </a:p>
          <a:p>
            <a:endParaRPr lang="es-ES" b="1" dirty="0"/>
          </a:p>
          <a:p>
            <a:r>
              <a:rPr lang="es-ES" dirty="0"/>
              <a:t>Los resultados de los modelos en vista de la situación hidrológica no aportan información relevante a los efectos de determinar el orden de despacho semanal.</a:t>
            </a:r>
            <a:endParaRPr lang="es-UY" dirty="0"/>
          </a:p>
          <a:p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lvl="0"/>
            <a:r>
              <a:rPr lang="es-ES" dirty="0"/>
              <a:t>Auto despachados. </a:t>
            </a:r>
            <a:endParaRPr lang="es-UY" dirty="0"/>
          </a:p>
          <a:p>
            <a:pPr lvl="0"/>
            <a:r>
              <a:rPr lang="es-ES" dirty="0"/>
              <a:t>Terra a pleno</a:t>
            </a:r>
            <a:endParaRPr lang="es-UY" dirty="0"/>
          </a:p>
          <a:p>
            <a:pPr lvl="0"/>
            <a:r>
              <a:rPr lang="es-ES" dirty="0"/>
              <a:t>Palmar hasta pleno y para cota de 40.10 m</a:t>
            </a:r>
            <a:endParaRPr lang="es-UY" dirty="0"/>
          </a:p>
          <a:p>
            <a:pPr lvl="0"/>
            <a:r>
              <a:rPr lang="es-ES" dirty="0"/>
              <a:t>Salto hasta pleno tratando de minimizar la exportación de excedentes.</a:t>
            </a:r>
            <a:endParaRPr lang="es-UY" dirty="0"/>
          </a:p>
          <a:p>
            <a:pPr lvl="0"/>
            <a:r>
              <a:rPr lang="es-ES" dirty="0"/>
              <a:t>Térmico de ser necesario para cerrar la demanda.</a:t>
            </a:r>
            <a:endParaRPr lang="es-UY" dirty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ES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27/05/2016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799"/>
            <a:ext cx="6096000" cy="43657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82" y="3962400"/>
            <a:ext cx="2801968" cy="277253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9" name="8 Llamada rectangular"/>
          <p:cNvSpPr/>
          <p:nvPr/>
        </p:nvSpPr>
        <p:spPr bwMode="auto">
          <a:xfrm>
            <a:off x="7162800" y="4724400"/>
            <a:ext cx="1684867" cy="8382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SALTO GRANDE POR AUMENTO DE APORTES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8566"/>
            <a:ext cx="4324995" cy="58579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00099"/>
            <a:ext cx="2209800" cy="58579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289155</TotalTime>
  <Words>508</Words>
  <Application>Microsoft Office PowerPoint</Application>
  <PresentationFormat>Presentación en pantalla (4:3)</PresentationFormat>
  <Paragraphs>94</Paragraphs>
  <Slides>36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Presentación en blanco</vt:lpstr>
      <vt:lpstr>Diseño personalizado</vt:lpstr>
      <vt:lpstr>Tema de Office</vt:lpstr>
      <vt:lpstr>Resultados de la semana en curso  y  programación de la semana 22  de 2016      V1    </vt:lpstr>
      <vt:lpstr>Resultados de la semana en curso: Comentarios generales</vt:lpstr>
      <vt:lpstr>Resumen semana actual N° 21</vt:lpstr>
      <vt:lpstr>Perspectivas para la semana 22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PRONOSTICOS SEMANA 21/16 (jueves)</vt:lpstr>
      <vt:lpstr>Previsiones de generación eólica fecha 22/16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Precipitaciones previstas para los próximos días, Fuente INMET (actualizado viernes) miércoles </vt:lpstr>
      <vt:lpstr>Precipitaciones previstas para los próximos días, Fuente INMET (actualizado viernes) JUEVES</vt:lpstr>
      <vt:lpstr>Previsión precipitaciones acumuladas INMET y CPTEC (jueves)</vt:lpstr>
      <vt:lpstr>Fuente CPTEC, BRHAMS (5 X 5 KM)</vt:lpstr>
      <vt:lpstr>Programación semanal 2016-20 </vt:lpstr>
      <vt:lpstr>COSTO GENERACIÓN TÉRMICA</vt:lpstr>
      <vt:lpstr>MODELOS</vt:lpstr>
      <vt:lpstr>SimSEE, caso libre</vt:lpstr>
      <vt:lpstr>Presentación de PowerPoint</vt:lpstr>
      <vt:lpstr>Programa de generación de la semana 22/16: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3949</cp:revision>
  <dcterms:created xsi:type="dcterms:W3CDTF">2010-01-29T12:03:38Z</dcterms:created>
  <dcterms:modified xsi:type="dcterms:W3CDTF">2016-05-27T14:25:38Z</dcterms:modified>
</cp:coreProperties>
</file>