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9"/>
  </p:notesMasterIdLst>
  <p:handoutMasterIdLst>
    <p:handoutMasterId r:id="rId40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409" r:id="rId26"/>
    <p:sldId id="1410" r:id="rId27"/>
    <p:sldId id="1340" r:id="rId28"/>
    <p:sldId id="1427" r:id="rId29"/>
    <p:sldId id="1425" r:id="rId30"/>
    <p:sldId id="1426" r:id="rId31"/>
    <p:sldId id="1434" r:id="rId32"/>
    <p:sldId id="1433" r:id="rId33"/>
    <p:sldId id="1175" r:id="rId34"/>
    <p:sldId id="1133" r:id="rId35"/>
    <p:sldId id="1353" r:id="rId36"/>
    <p:sldId id="1354" r:id="rId37"/>
    <p:sldId id="134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19" autoAdjust="0"/>
  </p:normalViewPr>
  <p:slideViewPr>
    <p:cSldViewPr>
      <p:cViewPr>
        <p:scale>
          <a:sx n="100" d="100"/>
          <a:sy n="100" d="100"/>
        </p:scale>
        <p:origin x="-21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19/08/2016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9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19/08/2016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19/08/2016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35 </a:t>
            </a:r>
            <a:r>
              <a:rPr lang="es-UY" sz="3600" dirty="0" smtClean="0"/>
              <a:t>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7388" cy="404387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9" y="1766887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8311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"/>
            <a:ext cx="6477000" cy="64979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martes)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15200" cy="41801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19/08/2016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/>
              <a:t>2</a:t>
            </a:r>
            <a:r>
              <a:rPr lang="es-UY" sz="2400" dirty="0" smtClean="0"/>
              <a:t>5/08 </a:t>
            </a:r>
            <a:r>
              <a:rPr lang="es-UY" sz="2400" dirty="0" smtClean="0"/>
              <a:t>(jueves)</a:t>
            </a:r>
            <a:endParaRPr lang="es-UY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" y="1362075"/>
            <a:ext cx="8882777" cy="20132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" y="3505200"/>
            <a:ext cx="8882777" cy="1981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19/08 (jueves)</a:t>
            </a:r>
            <a:endParaRPr lang="es-UY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1219200"/>
            <a:ext cx="8839200" cy="196840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429000"/>
            <a:ext cx="8839200" cy="197562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73" y="819150"/>
            <a:ext cx="6285615" cy="5886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</a:t>
            </a:r>
            <a:r>
              <a:rPr lang="es-UY" sz="1800" kern="0" dirty="0" smtClean="0">
                <a:ea typeface="+mn-ea"/>
                <a:cs typeface="Arial" charset="0"/>
              </a:rPr>
              <a:t>viernes)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510213" cy="55213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5538787" cy="55213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5510213" cy="55070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847725"/>
            <a:ext cx="5524500" cy="55213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5538787" cy="55213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510213" cy="54927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1056"/>
            <a:ext cx="5553075" cy="55070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(miércoles)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8225"/>
            <a:ext cx="4194625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8225"/>
            <a:ext cx="4194624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19/08/2016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19/08/2016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2016-33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6200"/>
            <a:ext cx="6528554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3886200" y="3280812"/>
            <a:ext cx="5148262" cy="3386688"/>
            <a:chOff x="3886200" y="3280812"/>
            <a:chExt cx="5148262" cy="3386688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280812"/>
              <a:ext cx="2476500" cy="1659255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940067"/>
              <a:ext cx="5148262" cy="1727433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152400"/>
            <a:ext cx="7696200" cy="381000"/>
          </a:xfrm>
        </p:spPr>
        <p:txBody>
          <a:bodyPr/>
          <a:lstStyle/>
          <a:p>
            <a:endParaRPr lang="es-UY" dirty="0"/>
          </a:p>
          <a:p>
            <a:r>
              <a:rPr lang="es-UY" dirty="0" smtClean="0"/>
              <a:t>Caso MP sin Exportación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34375" cy="50696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429" y="304800"/>
            <a:ext cx="8886371" cy="533400"/>
          </a:xfrm>
        </p:spPr>
        <p:txBody>
          <a:bodyPr/>
          <a:lstStyle/>
          <a:p>
            <a:r>
              <a:rPr lang="es-UY" sz="2400" dirty="0" smtClean="0"/>
              <a:t>Corto plazo, CPC Caso libre, mediano plazo sin expo</a:t>
            </a:r>
            <a:endParaRPr lang="es-UY" sz="2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5014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10513" cy="651482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/>
              <a:t>Corto plazo, </a:t>
            </a:r>
            <a:r>
              <a:rPr lang="es-UY" sz="2400" dirty="0" err="1" smtClean="0"/>
              <a:t>SimSEE</a:t>
            </a:r>
            <a:r>
              <a:rPr lang="es-UY" sz="2400" dirty="0" smtClean="0"/>
              <a:t> libres horizonte una semana </a:t>
            </a:r>
            <a:endParaRPr lang="es-UY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53157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219950" cy="6535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72500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75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372350" cy="66735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34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60198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Calibri"/>
                <a:ea typeface="Times New Roman"/>
                <a:cs typeface="Arial"/>
              </a:rPr>
              <a:t>El despacho durante la semana ha sido con los generadores auto despachados y recursos hidráulicos.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Calibri"/>
                <a:ea typeface="Times New Roman"/>
                <a:cs typeface="Arial"/>
              </a:rPr>
              <a:t>No fue necesario el despacho de térmico por picos de potencia.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Calibri"/>
                <a:ea typeface="Times New Roman"/>
                <a:cs typeface="Arial"/>
              </a:rPr>
              <a:t>Se produjeron precipitaciones en la cuenca alta del río Uruguay lo que ha tenido como consecuencia un aumento significativo de aportes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Calibri"/>
                <a:ea typeface="Times New Roman"/>
                <a:cs typeface="Arial"/>
              </a:rPr>
              <a:t>Debido </a:t>
            </a:r>
            <a:r>
              <a:rPr lang="es-ES" sz="2400" b="1" dirty="0">
                <a:latin typeface="Calibri"/>
                <a:ea typeface="Times New Roman"/>
                <a:cs typeface="Arial"/>
              </a:rPr>
              <a:t>al aumento de aportes en Salto Grande no se realizó vertido técnico en Bonete.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Calibri"/>
                <a:ea typeface="Times New Roman"/>
                <a:cs typeface="Arial"/>
              </a:rPr>
              <a:t>En algunas madrugadas </a:t>
            </a:r>
            <a:r>
              <a:rPr lang="es-ES" sz="2400" b="1" dirty="0">
                <a:latin typeface="Calibri"/>
                <a:ea typeface="Times New Roman"/>
                <a:cs typeface="Arial"/>
              </a:rPr>
              <a:t>fue necesario bajar generación eólica. 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b="1" dirty="0">
                <a:latin typeface="Calibri"/>
                <a:ea typeface="Times New Roman"/>
                <a:cs typeface="Arial"/>
              </a:rPr>
              <a:t>Se han producido algunos problemas de </a:t>
            </a:r>
            <a:r>
              <a:rPr lang="es-UY" sz="2400" b="1" dirty="0" err="1">
                <a:latin typeface="Calibri"/>
                <a:ea typeface="Times New Roman"/>
                <a:cs typeface="Arial"/>
              </a:rPr>
              <a:t>disponibilida</a:t>
            </a:r>
            <a:r>
              <a:rPr lang="es-UY" sz="2400" b="1" dirty="0">
                <a:latin typeface="Calibri"/>
                <a:ea typeface="Times New Roman"/>
                <a:cs typeface="Arial"/>
              </a:rPr>
              <a:t> de la Unidad 4 de Terra y maquina 1 de Palmar. Dichos problemas fueron solucionados.</a:t>
            </a:r>
            <a:endParaRPr lang="es-UY" sz="24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85800"/>
            <a:ext cx="8691563" cy="5562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239365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19/08/2016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35/16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(miércoles)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78" y="4203266"/>
            <a:ext cx="2560972" cy="253407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6171221" cy="4419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6751"/>
            <a:ext cx="8186738" cy="524261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0" y="685800"/>
            <a:ext cx="7817928" cy="5943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hay trabajos de redes que impliquen afectaciones de generación.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35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486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latin typeface="Calibri"/>
                <a:ea typeface="Times New Roman"/>
                <a:cs typeface="Arial"/>
              </a:rPr>
              <a:t>A la fecha existen escasos pronósticos de precipitaciones </a:t>
            </a:r>
            <a:r>
              <a:rPr lang="es-ES" sz="2400" b="1" dirty="0" smtClean="0">
                <a:latin typeface="Calibri"/>
                <a:ea typeface="Times New Roman"/>
                <a:cs typeface="Arial"/>
              </a:rPr>
              <a:t>para todas las cuencas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latin typeface="Calibri"/>
                <a:ea typeface="Times New Roman"/>
                <a:cs typeface="Arial"/>
              </a:rPr>
              <a:t>Las demandas se prevé que continúen siendo </a:t>
            </a:r>
            <a:r>
              <a:rPr lang="es-ES" sz="2400" b="1" dirty="0" smtClean="0">
                <a:latin typeface="Calibri"/>
                <a:ea typeface="Times New Roman"/>
                <a:cs typeface="Arial"/>
              </a:rPr>
              <a:t>bajas</a:t>
            </a:r>
            <a:r>
              <a:rPr lang="es-ES" sz="2400" b="1" dirty="0">
                <a:latin typeface="Calibri"/>
                <a:ea typeface="Times New Roman"/>
                <a:cs typeface="Arial"/>
              </a:rPr>
              <a:t> </a:t>
            </a:r>
            <a:r>
              <a:rPr lang="es-ES" sz="2400" b="1" dirty="0" smtClean="0">
                <a:latin typeface="Calibri"/>
                <a:ea typeface="Times New Roman"/>
                <a:cs typeface="Arial"/>
              </a:rPr>
              <a:t>en función de la época y de las previsiones de temperaturas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latin typeface="Calibri"/>
                <a:ea typeface="Times New Roman"/>
                <a:cs typeface="Arial"/>
              </a:rPr>
              <a:t>Se prevé una semana con una alta generación Eólica.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latin typeface="Calibri"/>
                <a:ea typeface="Times New Roman"/>
                <a:cs typeface="Arial"/>
              </a:rPr>
              <a:t>No se exportara durante la </a:t>
            </a:r>
            <a:r>
              <a:rPr lang="es-ES" sz="2400" b="1" dirty="0" smtClean="0">
                <a:latin typeface="Calibri"/>
                <a:ea typeface="Times New Roman"/>
                <a:cs typeface="Arial"/>
              </a:rPr>
              <a:t>semana debido a que el </a:t>
            </a:r>
            <a:r>
              <a:rPr lang="es-ES" sz="2400" b="1" dirty="0" err="1" smtClean="0">
                <a:latin typeface="Calibri"/>
                <a:ea typeface="Times New Roman"/>
                <a:cs typeface="Arial"/>
              </a:rPr>
              <a:t>SimSEE</a:t>
            </a:r>
            <a:r>
              <a:rPr lang="es-ES" sz="2400" b="1" dirty="0" smtClean="0">
                <a:latin typeface="Calibri"/>
                <a:ea typeface="Times New Roman"/>
                <a:cs typeface="Arial"/>
              </a:rPr>
              <a:t> observa marginales superiores a 30 U$S/</a:t>
            </a:r>
            <a:r>
              <a:rPr lang="es-ES" sz="2400" b="1" dirty="0" err="1" smtClean="0">
                <a:latin typeface="Calibri"/>
                <a:ea typeface="Times New Roman"/>
                <a:cs typeface="Arial"/>
              </a:rPr>
              <a:t>MWh</a:t>
            </a:r>
            <a:r>
              <a:rPr lang="es-ES" sz="2400" b="1" dirty="0" smtClean="0">
                <a:latin typeface="Calibri"/>
                <a:ea typeface="Times New Roman"/>
                <a:cs typeface="Arial"/>
              </a:rPr>
              <a:t> y que CAMMESA no esta interesada</a:t>
            </a:r>
            <a:endParaRPr lang="es-UY" sz="2400" b="1" dirty="0"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s-UY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1"/>
                </a:solidFill>
              </a:rPr>
              <a:t>Modelos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Todas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las corridas se realizaron con aportes sin lluvias.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CPC:. 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El caso libre realiza un despacho con los generadores de auto despacho y recursos hidráulicos exclusivamente. Encontrando un equilibrio entre estos últimos dejando las cotas de Salto, Bonete y Palmar en 33.46m, 80.08m y 39.66m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SIMSEE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: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El caso libre con horizonte de una semana con MP sin exportación generan con los auto despachados y encuentra un equilibrio entre los recursos hidráulicos aunque no despacha Bonete y dela las cotas de Salto Grande y Palmar en 34.45m y 36.14m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Se genera un caso forzando a pleno a Bonete y además de con los auto despachados genera solo con recursos hidráulicos dejando las cotas  de Salto y Palmar en 35.04m y 38.50m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El costo de ambos casos es el mismo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endParaRPr lang="es-UY" sz="2000" b="1" dirty="0">
              <a:solidFill>
                <a:srgbClr val="FF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libri"/>
                <a:ea typeface="Times New Roman"/>
                <a:cs typeface="Arial"/>
              </a:rPr>
              <a:t>En vista de lo anterior, el despacho propuesto el siguiente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:</a:t>
            </a:r>
            <a:endParaRPr lang="es-UY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>
                <a:latin typeface="Calibri"/>
                <a:ea typeface="Times New Roman"/>
                <a:cs typeface="Arial"/>
              </a:rPr>
              <a:t>Terra a pleno.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>
                <a:latin typeface="Calibri"/>
                <a:ea typeface="Times New Roman"/>
                <a:cs typeface="Arial"/>
              </a:rPr>
              <a:t>Palmar  y Salto Grande cerrando la demanda para cotas del orden de  34.20 m y 39.30 m respectivamente. 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800" b="1" dirty="0">
                <a:latin typeface="Calibri"/>
                <a:ea typeface="Times New Roman"/>
                <a:cs typeface="Arial"/>
              </a:rPr>
              <a:t>Térmico de ser necesario por potencia.</a:t>
            </a:r>
            <a:endParaRPr lang="es-UY" sz="2800" b="1" dirty="0">
              <a:latin typeface="Arial"/>
              <a:ea typeface="Times New Roman"/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400" b="1" dirty="0">
              <a:solidFill>
                <a:schemeClr val="tx1"/>
              </a:solidFill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19/08/2016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(miércoles)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85800"/>
            <a:ext cx="5745619" cy="4114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73" y="4038600"/>
            <a:ext cx="2726577" cy="26979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(miércoles)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9886"/>
            <a:ext cx="4267200" cy="57796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09411"/>
            <a:ext cx="2180272" cy="57796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331119</TotalTime>
  <Words>562</Words>
  <Application>Microsoft Office PowerPoint</Application>
  <PresentationFormat>Presentación en pantalla (4:3)</PresentationFormat>
  <Paragraphs>82</Paragraphs>
  <Slides>36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Presentación en blanco</vt:lpstr>
      <vt:lpstr>Diseño personalizado</vt:lpstr>
      <vt:lpstr>Resultados de la semana en curso  y  programación de la semana 35 de 2016      V1    </vt:lpstr>
      <vt:lpstr>Resultados de la semana en curso: Comentarios generales</vt:lpstr>
      <vt:lpstr>Resumen semana actual N° 34</vt:lpstr>
      <vt:lpstr>Perspectivas para la semana 35 </vt:lpstr>
      <vt:lpstr>Presentación de PowerPoint</vt:lpstr>
      <vt:lpstr>DESPACHO PROPUESTO  </vt:lpstr>
      <vt:lpstr>Resultados de la semana en curso: Comparación ejecutado-programado .  </vt:lpstr>
      <vt:lpstr>Datos globales semanales  (miércoles) </vt:lpstr>
      <vt:lpstr>Datos globales semanales  (miércoles)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martes)</vt:lpstr>
      <vt:lpstr>Semana próxima</vt:lpstr>
      <vt:lpstr>Previsiones de generación eólica fecha 25/08 (jueves)</vt:lpstr>
      <vt:lpstr>Previsiones de generación eólica fecha 19/08 (jueves)</vt:lpstr>
      <vt:lpstr>Presentación de PowerPoint</vt:lpstr>
      <vt:lpstr>Presentación de PowerPoint</vt:lpstr>
      <vt:lpstr>Previsión precipitaciones acumuladas INMET y CPTEC (miércoles)</vt:lpstr>
      <vt:lpstr>Programación semanal 2016-33 </vt:lpstr>
      <vt:lpstr>COSTO GENERACIÓN TÉRMICA</vt:lpstr>
      <vt:lpstr>MODELOS</vt:lpstr>
      <vt:lpstr>Mediano plazo, OPERGEN</vt:lpstr>
      <vt:lpstr>Corto plazo, CPC Caso libre, mediano plazo sin expo</vt:lpstr>
      <vt:lpstr>Presentación de PowerPoint</vt:lpstr>
      <vt:lpstr>Corto plazo, SimSEE libres horizonte una semana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generación de la semana 35/16:  </vt:lpstr>
      <vt:lpstr>Programa semanal (miércoles)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4122</cp:revision>
  <dcterms:created xsi:type="dcterms:W3CDTF">2010-01-29T12:03:38Z</dcterms:created>
  <dcterms:modified xsi:type="dcterms:W3CDTF">2016-08-26T13:33:44Z</dcterms:modified>
</cp:coreProperties>
</file>