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6" r:id="rId2"/>
  </p:sldMasterIdLst>
  <p:notesMasterIdLst>
    <p:notesMasterId r:id="rId43"/>
  </p:notesMasterIdLst>
  <p:handoutMasterIdLst>
    <p:handoutMasterId r:id="rId44"/>
  </p:handoutMasterIdLst>
  <p:sldIdLst>
    <p:sldId id="1026" r:id="rId3"/>
    <p:sldId id="1027" r:id="rId4"/>
    <p:sldId id="1285" r:id="rId5"/>
    <p:sldId id="1300" r:id="rId6"/>
    <p:sldId id="1355" r:id="rId7"/>
    <p:sldId id="1030" r:id="rId8"/>
    <p:sldId id="1001" r:id="rId9"/>
    <p:sldId id="1279" r:id="rId10"/>
    <p:sldId id="1278" r:id="rId11"/>
    <p:sldId id="1280" r:id="rId12"/>
    <p:sldId id="1281" r:id="rId13"/>
    <p:sldId id="1282" r:id="rId14"/>
    <p:sldId id="1405" r:id="rId15"/>
    <p:sldId id="1005" r:id="rId16"/>
    <p:sldId id="1349" r:id="rId17"/>
    <p:sldId id="1412" r:id="rId18"/>
    <p:sldId id="1345" r:id="rId19"/>
    <p:sldId id="1414" r:id="rId20"/>
    <p:sldId id="1421" r:id="rId21"/>
    <p:sldId id="1009" r:id="rId22"/>
    <p:sldId id="1037" r:id="rId23"/>
    <p:sldId id="1313" r:id="rId24"/>
    <p:sldId id="1408" r:id="rId25"/>
    <p:sldId id="1432" r:id="rId26"/>
    <p:sldId id="1433" r:id="rId27"/>
    <p:sldId id="1434" r:id="rId28"/>
    <p:sldId id="1435" r:id="rId29"/>
    <p:sldId id="1340" r:id="rId30"/>
    <p:sldId id="1427" r:id="rId31"/>
    <p:sldId id="1428" r:id="rId32"/>
    <p:sldId id="1429" r:id="rId33"/>
    <p:sldId id="1436" r:id="rId34"/>
    <p:sldId id="1437" r:id="rId35"/>
    <p:sldId id="1438" r:id="rId36"/>
    <p:sldId id="1439" r:id="rId37"/>
    <p:sldId id="1175" r:id="rId38"/>
    <p:sldId id="1133" r:id="rId39"/>
    <p:sldId id="1353" r:id="rId40"/>
    <p:sldId id="1354" r:id="rId41"/>
    <p:sldId id="1348" r:id="rId42"/>
  </p:sldIdLst>
  <p:sldSz cx="9144000" cy="6858000" type="screen4x3"/>
  <p:notesSz cx="6858000" cy="9144000"/>
  <p:defaultTextStyle>
    <a:defPPr>
      <a:defRPr lang="es-ES"/>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sz="1200" kern="1200">
        <a:solidFill>
          <a:schemeClr val="bg1"/>
        </a:solidFill>
        <a:latin typeface="Arial" charset="0"/>
        <a:ea typeface="+mn-ea"/>
        <a:cs typeface="Arial" charset="0"/>
      </a:defRPr>
    </a:lvl2pPr>
    <a:lvl3pPr marL="914400" algn="l" rtl="0" fontAlgn="base">
      <a:spcBef>
        <a:spcPct val="0"/>
      </a:spcBef>
      <a:spcAft>
        <a:spcPct val="0"/>
      </a:spcAft>
      <a:defRPr sz="1200" kern="1200">
        <a:solidFill>
          <a:schemeClr val="bg1"/>
        </a:solidFill>
        <a:latin typeface="Arial" charset="0"/>
        <a:ea typeface="+mn-ea"/>
        <a:cs typeface="Arial" charset="0"/>
      </a:defRPr>
    </a:lvl3pPr>
    <a:lvl4pPr marL="1371600" algn="l" rtl="0" fontAlgn="base">
      <a:spcBef>
        <a:spcPct val="0"/>
      </a:spcBef>
      <a:spcAft>
        <a:spcPct val="0"/>
      </a:spcAft>
      <a:defRPr sz="1200" kern="1200">
        <a:solidFill>
          <a:schemeClr val="bg1"/>
        </a:solidFill>
        <a:latin typeface="Arial" charset="0"/>
        <a:ea typeface="+mn-ea"/>
        <a:cs typeface="Arial" charset="0"/>
      </a:defRPr>
    </a:lvl4pPr>
    <a:lvl5pPr marL="1828800" algn="l" rtl="0" fontAlgn="base">
      <a:spcBef>
        <a:spcPct val="0"/>
      </a:spcBef>
      <a:spcAft>
        <a:spcPct val="0"/>
      </a:spcAft>
      <a:defRPr sz="1200" kern="1200">
        <a:solidFill>
          <a:schemeClr val="bg1"/>
        </a:solidFill>
        <a:latin typeface="Arial" charset="0"/>
        <a:ea typeface="+mn-ea"/>
        <a:cs typeface="Arial" charset="0"/>
      </a:defRPr>
    </a:lvl5pPr>
    <a:lvl6pPr marL="2286000" algn="l" defTabSz="914400" rtl="0" eaLnBrk="1" latinLnBrk="0" hangingPunct="1">
      <a:defRPr sz="1200" kern="1200">
        <a:solidFill>
          <a:schemeClr val="bg1"/>
        </a:solidFill>
        <a:latin typeface="Arial" charset="0"/>
        <a:ea typeface="+mn-ea"/>
        <a:cs typeface="Arial" charset="0"/>
      </a:defRPr>
    </a:lvl6pPr>
    <a:lvl7pPr marL="2743200" algn="l" defTabSz="914400" rtl="0" eaLnBrk="1" latinLnBrk="0" hangingPunct="1">
      <a:defRPr sz="1200" kern="1200">
        <a:solidFill>
          <a:schemeClr val="bg1"/>
        </a:solidFill>
        <a:latin typeface="Arial" charset="0"/>
        <a:ea typeface="+mn-ea"/>
        <a:cs typeface="Arial" charset="0"/>
      </a:defRPr>
    </a:lvl7pPr>
    <a:lvl8pPr marL="3200400" algn="l" defTabSz="914400" rtl="0" eaLnBrk="1" latinLnBrk="0" hangingPunct="1">
      <a:defRPr sz="1200" kern="1200">
        <a:solidFill>
          <a:schemeClr val="bg1"/>
        </a:solidFill>
        <a:latin typeface="Arial" charset="0"/>
        <a:ea typeface="+mn-ea"/>
        <a:cs typeface="Arial" charset="0"/>
      </a:defRPr>
    </a:lvl8pPr>
    <a:lvl9pPr marL="3657600" algn="l" defTabSz="914400" rtl="0" eaLnBrk="1" latinLnBrk="0" hangingPunct="1">
      <a:defRPr sz="1200" kern="1200">
        <a:solidFill>
          <a:schemeClr val="bg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33CC"/>
    <a:srgbClr val="FF0000"/>
    <a:srgbClr val="000000"/>
    <a:srgbClr val="006600"/>
    <a:srgbClr val="CC99FF"/>
    <a:srgbClr val="99FF99"/>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01" autoAdjust="0"/>
    <p:restoredTop sz="84114" autoAdjust="0"/>
  </p:normalViewPr>
  <p:slideViewPr>
    <p:cSldViewPr>
      <p:cViewPr>
        <p:scale>
          <a:sx n="100" d="100"/>
          <a:sy n="100" d="100"/>
        </p:scale>
        <p:origin x="-2292" y="-24"/>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33" d="100"/>
        <a:sy n="33" d="100"/>
      </p:scale>
      <p:origin x="0" y="0"/>
    </p:cViewPr>
  </p:sorterViewPr>
  <p:notesViewPr>
    <p:cSldViewPr>
      <p:cViewPr varScale="1">
        <p:scale>
          <a:sx n="56" d="100"/>
          <a:sy n="56" d="100"/>
        </p:scale>
        <p:origin x="-186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s-UY"/>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3C2004C9-7D14-4BCD-80EE-B75246804BA4}" type="datetimeFigureOut">
              <a:rPr lang="es-UY"/>
              <a:pPr>
                <a:defRPr/>
              </a:pPr>
              <a:t>06/10/2016</a:t>
            </a:fld>
            <a:endParaRPr lang="es-UY"/>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s-UY"/>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D0FD3A1B-7DB2-4925-AB35-9A831CF8B64B}" type="slidenum">
              <a:rPr lang="es-UY"/>
              <a:pPr>
                <a:defRPr/>
              </a:pPr>
              <a:t>‹Nº›</a:t>
            </a:fld>
            <a:endParaRPr lang="es-UY"/>
          </a:p>
        </p:txBody>
      </p:sp>
    </p:spTree>
    <p:extLst>
      <p:ext uri="{BB962C8B-B14F-4D97-AF65-F5344CB8AC3E}">
        <p14:creationId xmlns:p14="http://schemas.microsoft.com/office/powerpoint/2010/main" val="1177525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solidFill>
                  <a:schemeClr val="tx1"/>
                </a:solidFill>
                <a:cs typeface="+mn-cs"/>
              </a:defRPr>
            </a:lvl1pPr>
          </a:lstStyle>
          <a:p>
            <a:pPr>
              <a:defRPr/>
            </a:pPr>
            <a:endParaRPr lang="es-ES"/>
          </a:p>
        </p:txBody>
      </p:sp>
      <p:sp>
        <p:nvSpPr>
          <p:cNvPr id="210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cs typeface="+mn-cs"/>
              </a:defRPr>
            </a:lvl1pPr>
          </a:lstStyle>
          <a:p>
            <a:pPr>
              <a:defRPr/>
            </a:pPr>
            <a:endParaRPr lang="es-E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0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10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solidFill>
                  <a:schemeClr val="accent2"/>
                </a:solidFill>
                <a:cs typeface="+mn-cs"/>
              </a:defRPr>
            </a:lvl1pPr>
          </a:lstStyle>
          <a:p>
            <a:pPr>
              <a:defRPr/>
            </a:pPr>
            <a:endParaRPr lang="es-ES"/>
          </a:p>
        </p:txBody>
      </p:sp>
      <p:sp>
        <p:nvSpPr>
          <p:cNvPr id="210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accent2"/>
                </a:solidFill>
                <a:cs typeface="+mn-cs"/>
              </a:defRPr>
            </a:lvl1pPr>
          </a:lstStyle>
          <a:p>
            <a:pPr>
              <a:defRPr/>
            </a:pPr>
            <a:fld id="{9272D503-31FA-4B26-96F9-F141E17E024F}" type="slidenum">
              <a:rPr lang="es-ES"/>
              <a:pPr>
                <a:defRPr/>
              </a:pPr>
              <a:t>‹Nº›</a:t>
            </a:fld>
            <a:endParaRPr lang="es-ES"/>
          </a:p>
        </p:txBody>
      </p:sp>
    </p:spTree>
    <p:extLst>
      <p:ext uri="{BB962C8B-B14F-4D97-AF65-F5344CB8AC3E}">
        <p14:creationId xmlns:p14="http://schemas.microsoft.com/office/powerpoint/2010/main" val="894867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8FB4700-D627-46D8-92AA-611EADFA2D50}" type="slidenum">
              <a:rPr lang="es-ES">
                <a:solidFill>
                  <a:schemeClr val="accent2"/>
                </a:solidFill>
              </a:rPr>
              <a:pPr algn="r"/>
              <a:t>1</a:t>
            </a:fld>
            <a:endParaRPr lang="es-ES">
              <a:solidFill>
                <a:schemeClr val="accent2"/>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s-UY" smtClean="0"/>
          </a:p>
        </p:txBody>
      </p:sp>
    </p:spTree>
    <p:extLst>
      <p:ext uri="{BB962C8B-B14F-4D97-AF65-F5344CB8AC3E}">
        <p14:creationId xmlns:p14="http://schemas.microsoft.com/office/powerpoint/2010/main" val="4075546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Marcador de imagen de diapositiva"/>
          <p:cNvSpPr>
            <a:spLocks noGrp="1" noRot="1" noChangeAspect="1"/>
          </p:cNvSpPr>
          <p:nvPr>
            <p:ph type="sldImg"/>
          </p:nvPr>
        </p:nvSpPr>
        <p:spPr>
          <a:ln/>
        </p:spPr>
      </p:sp>
      <p:sp>
        <p:nvSpPr>
          <p:cNvPr id="34818" name="2 Marcador de notas"/>
          <p:cNvSpPr>
            <a:spLocks noGrp="1"/>
          </p:cNvSpPr>
          <p:nvPr>
            <p:ph type="body" idx="1"/>
          </p:nvPr>
        </p:nvSpPr>
        <p:spPr>
          <a:noFill/>
          <a:ln/>
        </p:spPr>
        <p:txBody>
          <a:bodyPr/>
          <a:lstStyle/>
          <a:p>
            <a:endParaRPr lang="es-UY" smtClean="0"/>
          </a:p>
        </p:txBody>
      </p:sp>
      <p:sp>
        <p:nvSpPr>
          <p:cNvPr id="34819" name="3 Marcador de número de diapositiva"/>
          <p:cNvSpPr>
            <a:spLocks noGrp="1"/>
          </p:cNvSpPr>
          <p:nvPr>
            <p:ph type="sldNum" sz="quarter" idx="5"/>
          </p:nvPr>
        </p:nvSpPr>
        <p:spPr>
          <a:noFill/>
        </p:spPr>
        <p:txBody>
          <a:bodyPr/>
          <a:lstStyle/>
          <a:p>
            <a:fld id="{08D4D1C2-CC23-4421-A15E-5A7587411091}" type="slidenum">
              <a:rPr lang="es-ES" smtClean="0">
                <a:cs typeface="Arial" charset="0"/>
              </a:rPr>
              <a:pPr/>
              <a:t>6</a:t>
            </a:fld>
            <a:endParaRPr lang="es-ES" smtClean="0">
              <a:cs typeface="Arial" charset="0"/>
            </a:endParaRPr>
          </a:p>
        </p:txBody>
      </p:sp>
    </p:spTree>
    <p:extLst>
      <p:ext uri="{BB962C8B-B14F-4D97-AF65-F5344CB8AC3E}">
        <p14:creationId xmlns:p14="http://schemas.microsoft.com/office/powerpoint/2010/main" val="47517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Marcador de imagen de diapositiva"/>
          <p:cNvSpPr>
            <a:spLocks noGrp="1" noRot="1" noChangeAspect="1"/>
          </p:cNvSpPr>
          <p:nvPr>
            <p:ph type="sldImg"/>
          </p:nvPr>
        </p:nvSpPr>
        <p:spPr>
          <a:ln/>
        </p:spPr>
      </p:sp>
      <p:sp>
        <p:nvSpPr>
          <p:cNvPr id="37890" name="2 Marcador de notas"/>
          <p:cNvSpPr>
            <a:spLocks noGrp="1"/>
          </p:cNvSpPr>
          <p:nvPr>
            <p:ph type="body" idx="1"/>
          </p:nvPr>
        </p:nvSpPr>
        <p:spPr>
          <a:noFill/>
          <a:ln/>
        </p:spPr>
        <p:txBody>
          <a:bodyPr/>
          <a:lstStyle/>
          <a:p>
            <a:endParaRPr lang="es-UY" dirty="0" smtClean="0"/>
          </a:p>
        </p:txBody>
      </p:sp>
      <p:sp>
        <p:nvSpPr>
          <p:cNvPr id="4" name="3 Marcador de número de diapositiva"/>
          <p:cNvSpPr>
            <a:spLocks noGrp="1"/>
          </p:cNvSpPr>
          <p:nvPr>
            <p:ph type="sldNum" sz="quarter" idx="5"/>
          </p:nvPr>
        </p:nvSpPr>
        <p:spPr/>
        <p:txBody>
          <a:bodyPr/>
          <a:lstStyle/>
          <a:p>
            <a:pPr>
              <a:defRPr/>
            </a:pPr>
            <a:fld id="{AA35D0B8-87A2-4973-BA64-65B21077C753}" type="slidenum">
              <a:rPr lang="es-ES" smtClean="0">
                <a:solidFill>
                  <a:prstClr val="white"/>
                </a:solidFill>
              </a:rPr>
              <a:pPr>
                <a:defRPr/>
              </a:pPr>
              <a:t>8</a:t>
            </a:fld>
            <a:endParaRPr lang="es-ES">
              <a:solidFill>
                <a:prstClr val="white"/>
              </a:solidFill>
            </a:endParaRPr>
          </a:p>
        </p:txBody>
      </p:sp>
    </p:spTree>
    <p:extLst>
      <p:ext uri="{BB962C8B-B14F-4D97-AF65-F5344CB8AC3E}">
        <p14:creationId xmlns:p14="http://schemas.microsoft.com/office/powerpoint/2010/main" val="58706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11</a:t>
            </a:fld>
            <a:endParaRPr lang="es-ES"/>
          </a:p>
        </p:txBody>
      </p:sp>
    </p:spTree>
    <p:extLst>
      <p:ext uri="{BB962C8B-B14F-4D97-AF65-F5344CB8AC3E}">
        <p14:creationId xmlns:p14="http://schemas.microsoft.com/office/powerpoint/2010/main" val="10255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a:ln/>
        </p:spPr>
      </p:sp>
      <p:sp>
        <p:nvSpPr>
          <p:cNvPr id="49154"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88E0002E-579A-408D-99CD-5D528022B203}" type="slidenum">
              <a:rPr lang="es-ES" smtClean="0">
                <a:solidFill>
                  <a:prstClr val="white"/>
                </a:solidFill>
              </a:rPr>
              <a:pPr>
                <a:defRPr/>
              </a:pPr>
              <a:t>13</a:t>
            </a:fld>
            <a:endParaRPr lang="es-ES">
              <a:solidFill>
                <a:prstClr val="white"/>
              </a:solidFill>
            </a:endParaRPr>
          </a:p>
        </p:txBody>
      </p:sp>
    </p:spTree>
    <p:extLst>
      <p:ext uri="{BB962C8B-B14F-4D97-AF65-F5344CB8AC3E}">
        <p14:creationId xmlns:p14="http://schemas.microsoft.com/office/powerpoint/2010/main" val="1047190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C9E98D1-A96B-45CB-A0AE-C692755B147B}" type="slidenum">
              <a:rPr lang="es-ES">
                <a:solidFill>
                  <a:schemeClr val="accent2"/>
                </a:solidFill>
              </a:rPr>
              <a:pPr algn="r"/>
              <a:t>20</a:t>
            </a:fld>
            <a:endParaRPr lang="es-ES">
              <a:solidFill>
                <a:schemeClr val="accent2"/>
              </a:solidFill>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s-UY" smtClean="0"/>
          </a:p>
        </p:txBody>
      </p:sp>
    </p:spTree>
    <p:extLst>
      <p:ext uri="{BB962C8B-B14F-4D97-AF65-F5344CB8AC3E}">
        <p14:creationId xmlns:p14="http://schemas.microsoft.com/office/powerpoint/2010/main" val="20570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28</a:t>
            </a:fld>
            <a:endParaRPr lang="es-ES"/>
          </a:p>
        </p:txBody>
      </p:sp>
    </p:spTree>
    <p:extLst>
      <p:ext uri="{BB962C8B-B14F-4D97-AF65-F5344CB8AC3E}">
        <p14:creationId xmlns:p14="http://schemas.microsoft.com/office/powerpoint/2010/main" val="494502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36</a:t>
            </a:fld>
            <a:endParaRPr lang="es-ES"/>
          </a:p>
        </p:txBody>
      </p:sp>
    </p:spTree>
    <p:extLst>
      <p:ext uri="{BB962C8B-B14F-4D97-AF65-F5344CB8AC3E}">
        <p14:creationId xmlns:p14="http://schemas.microsoft.com/office/powerpoint/2010/main" val="1574735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E6549B4A-18AE-4774-AAD7-85CB6D600CA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D23064D5-4406-4579-B006-7C98156DEA3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885EEE14-E266-4CE8-99FF-286638C511A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2187D61A-A334-4A43-83CC-8369BAFF1AEF}" type="datetimeFigureOut">
              <a:rPr lang="es-ES"/>
              <a:pPr>
                <a:defRPr/>
              </a:pPr>
              <a:t>06/10/2016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F15D18A-A9D0-423F-9DFB-C608E6E7A482}"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163262D5-2756-4287-883D-75F2592A888A}" type="datetimeFigureOut">
              <a:rPr lang="es-ES"/>
              <a:pPr>
                <a:defRPr/>
              </a:pPr>
              <a:t>06/10/2016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CF96857-8923-4988-9281-FD445385C887}"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48253C44-82C5-4D96-A700-BECEE5FD4211}" type="datetimeFigureOut">
              <a:rPr lang="es-ES"/>
              <a:pPr>
                <a:defRPr/>
              </a:pPr>
              <a:t>06/10/2016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B9C168B-E8AB-48C6-8BAD-22749BDAF0D5}"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a:ln/>
        </p:spPr>
        <p:txBody>
          <a:bodyPr/>
          <a:lstStyle>
            <a:lvl1pPr>
              <a:defRPr/>
            </a:lvl1pPr>
          </a:lstStyle>
          <a:p>
            <a:pPr>
              <a:defRPr/>
            </a:pPr>
            <a:fld id="{61019869-8E4F-4A64-823C-7DC27066302C}" type="datetimeFigureOut">
              <a:rPr lang="es-ES"/>
              <a:pPr>
                <a:defRPr/>
              </a:pPr>
              <a:t>06/10/2016</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CE822CB-FD26-4BDB-9326-EDD9B1BB2D7F}"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a:ln/>
        </p:spPr>
        <p:txBody>
          <a:bodyPr/>
          <a:lstStyle>
            <a:lvl1pPr>
              <a:defRPr/>
            </a:lvl1pPr>
          </a:lstStyle>
          <a:p>
            <a:pPr>
              <a:defRPr/>
            </a:pPr>
            <a:fld id="{1DC2D9F1-4211-4984-BE4E-3BC34B481665}" type="datetimeFigureOut">
              <a:rPr lang="es-ES"/>
              <a:pPr>
                <a:defRPr/>
              </a:pPr>
              <a:t>06/10/2016</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26D8F200-B7EE-4EDF-B4B8-C36915742A7D}"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a:ln/>
        </p:spPr>
        <p:txBody>
          <a:bodyPr/>
          <a:lstStyle>
            <a:lvl1pPr>
              <a:defRPr/>
            </a:lvl1pPr>
          </a:lstStyle>
          <a:p>
            <a:pPr>
              <a:defRPr/>
            </a:pPr>
            <a:fld id="{40A4EF87-7A4F-435B-ABAF-FBFAD32DC47C}" type="datetimeFigureOut">
              <a:rPr lang="es-ES"/>
              <a:pPr>
                <a:defRPr/>
              </a:pPr>
              <a:t>06/10/2016</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27D5AE0D-30EF-47C8-BDB7-5797BEE31CF5}"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13B2726-D855-4371-A511-9C11945E0661}" type="datetimeFigureOut">
              <a:rPr lang="es-ES"/>
              <a:pPr>
                <a:defRPr/>
              </a:pPr>
              <a:t>06/10/2016</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43B2280-1C8A-464B-9EE9-7BF9968269D4}"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8C0ED6C7-F122-4E38-A7A1-C95F2B057D64}" type="datetimeFigureOut">
              <a:rPr lang="es-ES"/>
              <a:pPr>
                <a:defRPr/>
              </a:pPr>
              <a:t>06/10/2016</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B0E8AF1-7BE1-4281-A09C-CB3EAB136AE9}"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58BF9844-3923-4487-8BAC-1EADE7C919F1}"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890D9901-F414-47FC-A51C-7BF9E3C3A828}" type="datetimeFigureOut">
              <a:rPr lang="es-ES"/>
              <a:pPr>
                <a:defRPr/>
              </a:pPr>
              <a:t>06/10/2016</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8114961-7B60-4833-A79C-BB211A7E2072}"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6231184D-EB63-49ED-86C0-6A4AD8AB81EA}" type="datetimeFigureOut">
              <a:rPr lang="es-ES"/>
              <a:pPr>
                <a:defRPr/>
              </a:pPr>
              <a:t>06/10/2016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AF8B677-8D66-4529-8BB5-31246491DE6C}"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05AA28C7-2CB5-4C98-A188-92C3E5C1B4E0}" type="datetimeFigureOut">
              <a:rPr lang="es-ES"/>
              <a:pPr>
                <a:defRPr/>
              </a:pPr>
              <a:t>06/10/2016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14562EF-7ABE-4681-941B-3835901FE9FA}"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CFC9F892-0C99-494E-9153-EF5DED801FDD}"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CC6D8DDB-4182-4A8E-A2AE-8BC2DBE44DBB}"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p:txBody>
          <a:bodyPr/>
          <a:lstStyle>
            <a:lvl1pPr>
              <a:defRPr/>
            </a:lvl1pPr>
          </a:lstStyle>
          <a:p>
            <a:pPr>
              <a:defRPr/>
            </a:pPr>
            <a:endParaRPr lang="es-ES"/>
          </a:p>
        </p:txBody>
      </p:sp>
      <p:sp>
        <p:nvSpPr>
          <p:cNvPr id="8" name="Rectangle 5"/>
          <p:cNvSpPr>
            <a:spLocks noGrp="1" noChangeArrowheads="1"/>
          </p:cNvSpPr>
          <p:nvPr>
            <p:ph type="ftr" sz="quarter" idx="11"/>
          </p:nvPr>
        </p:nvSpPr>
        <p:spPr/>
        <p:txBody>
          <a:bodyPr/>
          <a:lstStyle>
            <a:lvl1pPr>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vl1pPr>
          </a:lstStyle>
          <a:p>
            <a:pPr>
              <a:defRPr/>
            </a:pPr>
            <a:fld id="{80F8CD15-550C-48B3-94C0-CFCC92E4B4DC}"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p:txBody>
          <a:bodyPr/>
          <a:lstStyle>
            <a:lvl1pPr>
              <a:defRPr/>
            </a:lvl1pPr>
          </a:lstStyle>
          <a:p>
            <a:pPr>
              <a:defRPr/>
            </a:pPr>
            <a:endParaRPr lang="es-ES"/>
          </a:p>
        </p:txBody>
      </p:sp>
      <p:sp>
        <p:nvSpPr>
          <p:cNvPr id="4" name="Rectangle 5"/>
          <p:cNvSpPr>
            <a:spLocks noGrp="1" noChangeArrowheads="1"/>
          </p:cNvSpPr>
          <p:nvPr>
            <p:ph type="ftr" sz="quarter" idx="11"/>
          </p:nvPr>
        </p:nvSpPr>
        <p:spPr/>
        <p:txBody>
          <a:bodyPr/>
          <a:lstStyle>
            <a:lvl1pPr>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vl1pPr>
          </a:lstStyle>
          <a:p>
            <a:pPr>
              <a:defRPr/>
            </a:pPr>
            <a:fld id="{6B8823FF-E932-4FFB-926B-5993D43907B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p>
        </p:txBody>
      </p:sp>
      <p:sp>
        <p:nvSpPr>
          <p:cNvPr id="3" name="Rectangle 5"/>
          <p:cNvSpPr>
            <a:spLocks noGrp="1" noChangeArrowheads="1"/>
          </p:cNvSpPr>
          <p:nvPr>
            <p:ph type="ftr" sz="quarter" idx="11"/>
          </p:nvPr>
        </p:nvSpPr>
        <p:spPr/>
        <p:txBody>
          <a:bodyPr/>
          <a:lstStyle>
            <a:lvl1pPr>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vl1pPr>
          </a:lstStyle>
          <a:p>
            <a:pPr>
              <a:defRPr/>
            </a:pPr>
            <a:fld id="{7000308B-22FF-4987-985E-7B6657E61B4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F96557B0-DC58-4BF9-91AF-95E539E36FF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6FA01125-9754-4E37-AF06-5715D560734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FondoPresentacionesCorporativasUTELaEnergiaQueNosUne"/>
          <p:cNvPicPr>
            <a:picLocks noChangeAspect="1" noChangeArrowheads="1"/>
          </p:cNvPicPr>
          <p:nvPr/>
        </p:nvPicPr>
        <p:blipFill>
          <a:blip r:embed="rId13"/>
          <a:srcRect/>
          <a:stretch>
            <a:fillRect/>
          </a:stretch>
        </p:blipFill>
        <p:spPr bwMode="auto">
          <a:xfrm>
            <a:off x="47625" y="42863"/>
            <a:ext cx="9048750" cy="67722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UY" smtClean="0"/>
              <a:t>Texto</a:t>
            </a:r>
            <a:endParaRPr lang="en-US" smtClean="0"/>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2" name="Rectangle 4"/>
          <p:cNvSpPr>
            <a:spLocks noGrp="1" noChangeArrowheads="1"/>
          </p:cNvSpPr>
          <p:nvPr>
            <p:ph type="dt" sz="half" idx="2"/>
          </p:nvPr>
        </p:nvSpPr>
        <p:spPr bwMode="auto">
          <a:xfrm>
            <a:off x="0" y="6453188"/>
            <a:ext cx="1547813"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CC"/>
                </a:solidFill>
                <a:latin typeface="+mn-lt"/>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CC"/>
                </a:solidFill>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7740650" y="6524625"/>
            <a:ext cx="140335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CC"/>
                </a:solidFill>
                <a:latin typeface="+mn-lt"/>
                <a:cs typeface="+mn-cs"/>
              </a:defRPr>
            </a:lvl1pPr>
          </a:lstStyle>
          <a:p>
            <a:pPr>
              <a:defRPr/>
            </a:pPr>
            <a:fld id="{F8E3ED19-1BAE-40AE-93CB-3DC550614C46}"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99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83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cs typeface="+mn-cs"/>
              </a:defRPr>
            </a:lvl1pPr>
          </a:lstStyle>
          <a:p>
            <a:pPr>
              <a:defRPr/>
            </a:pPr>
            <a:fld id="{71912AEF-6975-43E7-B260-CACBDAE971EB}" type="datetimeFigureOut">
              <a:rPr lang="es-ES"/>
              <a:pPr>
                <a:defRPr/>
              </a:pPr>
              <a:t>06/10/2016</a:t>
            </a:fld>
            <a:endParaRPr lang="es-ES"/>
          </a:p>
        </p:txBody>
      </p:sp>
      <p:sp>
        <p:nvSpPr>
          <p:cNvPr id="183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s-ES"/>
          </a:p>
        </p:txBody>
      </p:sp>
      <p:sp>
        <p:nvSpPr>
          <p:cNvPr id="183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DCC2CA2E-2802-4CB1-AB56-A0A33D041023}"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42.emf"/></Relationships>
</file>

<file path=ppt/slides/_rels/slide3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3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9CFCA67-E025-442F-AAC3-F3A453365793}" type="slidenum">
              <a:rPr lang="es-ES"/>
              <a:pPr algn="r"/>
              <a:t>1</a:t>
            </a:fld>
            <a:endParaRPr lang="es-ES"/>
          </a:p>
        </p:txBody>
      </p:sp>
      <p:sp>
        <p:nvSpPr>
          <p:cNvPr id="2765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9C18F812-E739-4583-BE6F-5892523A37E9}" type="slidenum">
              <a:rPr lang="es-ES"/>
              <a:pPr algn="r"/>
              <a:t>1</a:t>
            </a:fld>
            <a:endParaRPr lang="es-ES"/>
          </a:p>
        </p:txBody>
      </p:sp>
      <p:sp>
        <p:nvSpPr>
          <p:cNvPr id="27651" name="Rectangle 7"/>
          <p:cNvSpPr txBox="1">
            <a:spLocks noGrp="1" noChangeArrowheads="1"/>
          </p:cNvSpPr>
          <p:nvPr/>
        </p:nvSpPr>
        <p:spPr bwMode="auto">
          <a:xfrm>
            <a:off x="457200" y="6245225"/>
            <a:ext cx="2133600" cy="476250"/>
          </a:xfrm>
          <a:prstGeom prst="rect">
            <a:avLst/>
          </a:prstGeom>
          <a:noFill/>
          <a:ln w="9525">
            <a:noFill/>
            <a:miter lim="800000"/>
            <a:headEnd/>
            <a:tailEnd/>
          </a:ln>
        </p:spPr>
        <p:txBody>
          <a:bodyPr anchor="b"/>
          <a:lstStyle/>
          <a:p>
            <a:fld id="{44BBD37C-B19C-4EFE-9838-E18DDBF812D7}" type="datetime1">
              <a:rPr lang="es-ES"/>
              <a:pPr/>
              <a:t>06/10/2016</a:t>
            </a:fld>
            <a:endParaRPr lang="es-ES"/>
          </a:p>
        </p:txBody>
      </p:sp>
      <p:sp>
        <p:nvSpPr>
          <p:cNvPr id="27652" name="Rectangle 2"/>
          <p:cNvSpPr>
            <a:spLocks noGrp="1" noChangeArrowheads="1"/>
          </p:cNvSpPr>
          <p:nvPr>
            <p:ph type="ctrTitle" idx="4294967295"/>
          </p:nvPr>
        </p:nvSpPr>
        <p:spPr>
          <a:xfrm>
            <a:off x="533400" y="3733800"/>
            <a:ext cx="8280400" cy="2305050"/>
          </a:xfrm>
        </p:spPr>
        <p:txBody>
          <a:bodyPr anchor="b" anchorCtr="1"/>
          <a:lstStyle/>
          <a:p>
            <a:r>
              <a:rPr lang="es-UY" sz="3600" dirty="0" smtClean="0"/>
              <a:t>Resultados de la semana en curso </a:t>
            </a:r>
            <a:br>
              <a:rPr lang="es-UY" sz="3600" dirty="0" smtClean="0"/>
            </a:br>
            <a:r>
              <a:rPr lang="es-UY" sz="3600" dirty="0" smtClean="0"/>
              <a:t>y </a:t>
            </a:r>
            <a:br>
              <a:rPr lang="es-UY" sz="3600" dirty="0" smtClean="0"/>
            </a:br>
            <a:r>
              <a:rPr lang="es-UY" sz="3600" dirty="0" smtClean="0"/>
              <a:t>programación de la semana  41 de 2016      V1</a:t>
            </a:r>
            <a:br>
              <a:rPr lang="es-UY" sz="3600" dirty="0" smtClean="0"/>
            </a:br>
            <a:r>
              <a:rPr lang="es-UY" sz="3600" dirty="0" smtClean="0"/>
              <a:t/>
            </a:r>
            <a:br>
              <a:rPr lang="es-UY" sz="3600" dirty="0" smtClean="0"/>
            </a:br>
            <a:r>
              <a:rPr lang="es-UY" sz="3600" dirty="0" smtClean="0"/>
              <a:t/>
            </a:r>
            <a:br>
              <a:rPr lang="es-UY" sz="3600" dirty="0" smtClean="0"/>
            </a:br>
            <a:r>
              <a:rPr lang="es-UY" sz="3600" dirty="0" smtClean="0"/>
              <a:t/>
            </a:r>
            <a:br>
              <a:rPr lang="es-UY" sz="3600" dirty="0" smtClean="0"/>
            </a:br>
            <a:endParaRPr lang="es-ES" sz="3600" dirty="0" smtClean="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Título"/>
          <p:cNvSpPr>
            <a:spLocks noGrp="1"/>
          </p:cNvSpPr>
          <p:nvPr>
            <p:ph type="title"/>
          </p:nvPr>
        </p:nvSpPr>
        <p:spPr>
          <a:xfrm>
            <a:off x="685800" y="381000"/>
            <a:ext cx="7772400" cy="609600"/>
          </a:xfrm>
        </p:spPr>
        <p:txBody>
          <a:bodyPr/>
          <a:lstStyle/>
          <a:p>
            <a:r>
              <a:rPr lang="es-UY" dirty="0" smtClean="0"/>
              <a:t>Evolución de la demanda</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8766161" cy="4267200"/>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1" name="1 Título"/>
          <p:cNvSpPr>
            <a:spLocks noGrp="1"/>
          </p:cNvSpPr>
          <p:nvPr>
            <p:ph type="title"/>
          </p:nvPr>
        </p:nvSpPr>
        <p:spPr>
          <a:xfrm>
            <a:off x="685800" y="152400"/>
            <a:ext cx="7772400" cy="1143000"/>
          </a:xfrm>
        </p:spPr>
        <p:txBody>
          <a:bodyPr/>
          <a:lstStyle/>
          <a:p>
            <a:r>
              <a:rPr lang="es-UY" sz="2400" dirty="0" smtClean="0"/>
              <a:t>COMPARATIVO DE APORTES DE CENTRALES HIDRAULICAS</a:t>
            </a:r>
            <a:r>
              <a:rPr lang="es-UY" dirty="0" smtClean="0"/>
              <a:t/>
            </a:r>
            <a:br>
              <a:rPr lang="es-UY" dirty="0" smtClean="0"/>
            </a:br>
            <a:r>
              <a:rPr lang="es-UY" sz="2000" dirty="0" smtClean="0"/>
              <a:t>SALTO GRANDE</a:t>
            </a: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894" y="1776413"/>
            <a:ext cx="3925887" cy="3286125"/>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758951"/>
            <a:ext cx="3975100" cy="3303587"/>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Título"/>
          <p:cNvSpPr>
            <a:spLocks noGrp="1"/>
          </p:cNvSpPr>
          <p:nvPr>
            <p:ph type="title"/>
          </p:nvPr>
        </p:nvSpPr>
        <p:spPr>
          <a:xfrm>
            <a:off x="0" y="0"/>
            <a:ext cx="1524000" cy="2362200"/>
          </a:xfrm>
        </p:spPr>
        <p:txBody>
          <a:bodyPr/>
          <a:lstStyle/>
          <a:p>
            <a:r>
              <a:rPr lang="es-UY" sz="2800" smtClean="0"/>
              <a:t>RIO NEGRO</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52399"/>
            <a:ext cx="6553200" cy="6574385"/>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Título"/>
          <p:cNvSpPr>
            <a:spLocks noGrp="1"/>
          </p:cNvSpPr>
          <p:nvPr>
            <p:ph type="title"/>
          </p:nvPr>
        </p:nvSpPr>
        <p:spPr>
          <a:xfrm>
            <a:off x="4584454" y="76200"/>
            <a:ext cx="4330946" cy="1219200"/>
          </a:xfrm>
        </p:spPr>
        <p:txBody>
          <a:bodyPr/>
          <a:lstStyle/>
          <a:p>
            <a:r>
              <a:rPr lang="es-UY" sz="2400" dirty="0" smtClean="0"/>
              <a:t>Previsión aportes Salto Grande (Fuente CTM, jueves)</a:t>
            </a: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8763000" cy="3074950"/>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598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B53D2DE-A390-4E89-AA63-6E28F5E1DBAF}" type="slidenum">
              <a:rPr lang="es-ES"/>
              <a:pPr algn="r"/>
              <a:t>14</a:t>
            </a:fld>
            <a:endParaRPr lang="es-ES"/>
          </a:p>
        </p:txBody>
      </p:sp>
      <p:sp>
        <p:nvSpPr>
          <p:cNvPr id="44034"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D9BB8CAD-7C9F-4857-A3FC-B9822F3D9F07}" type="datetime1">
              <a:rPr lang="es-ES"/>
              <a:pPr/>
              <a:t>06/10/2016</a:t>
            </a:fld>
            <a:endParaRPr lang="es-ES"/>
          </a:p>
        </p:txBody>
      </p:sp>
      <p:sp>
        <p:nvSpPr>
          <p:cNvPr id="44035"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2C8676EB-3889-4967-8CC4-DB9A9AAB0A42}" type="slidenum">
              <a:rPr lang="es-ES"/>
              <a:pPr algn="r"/>
              <a:t>14</a:t>
            </a:fld>
            <a:endParaRPr lang="es-ES"/>
          </a:p>
        </p:txBody>
      </p:sp>
      <p:sp>
        <p:nvSpPr>
          <p:cNvPr id="44036" name="Rectangle 4"/>
          <p:cNvSpPr>
            <a:spLocks noGrp="1" noChangeArrowheads="1"/>
          </p:cNvSpPr>
          <p:nvPr>
            <p:ph type="title" idx="4294967295"/>
          </p:nvPr>
        </p:nvSpPr>
        <p:spPr>
          <a:xfrm>
            <a:off x="250825" y="2636838"/>
            <a:ext cx="8229600" cy="952500"/>
          </a:xfrm>
        </p:spPr>
        <p:txBody>
          <a:bodyPr/>
          <a:lstStyle/>
          <a:p>
            <a:r>
              <a:rPr lang="es-UY" sz="3600" smtClean="0"/>
              <a:t>Semana próxima</a:t>
            </a:r>
            <a:endParaRPr lang="es-ES" sz="36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91353" y="609600"/>
            <a:ext cx="8534400" cy="381000"/>
          </a:xfrm>
        </p:spPr>
        <p:txBody>
          <a:bodyPr/>
          <a:lstStyle/>
          <a:p>
            <a:r>
              <a:rPr lang="es-UY" sz="2400" dirty="0" smtClean="0"/>
              <a:t>Previsiones de generación eólica fecha 05/10 (jueves)</a:t>
            </a:r>
            <a:endParaRPr lang="es-UY" sz="2400" dirty="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3429000"/>
            <a:ext cx="8680450" cy="1936220"/>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 y="1219200"/>
            <a:ext cx="8689975" cy="1974994"/>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8104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8610600" cy="533400"/>
          </a:xfrm>
        </p:spPr>
        <p:txBody>
          <a:bodyPr/>
          <a:lstStyle/>
          <a:p>
            <a:r>
              <a:rPr lang="es-UY" sz="2400" dirty="0"/>
              <a:t>Previsiones de generación eólica fecha </a:t>
            </a:r>
            <a:r>
              <a:rPr lang="es-UY" sz="2400" dirty="0" smtClean="0"/>
              <a:t>30/08 (viernes)</a:t>
            </a:r>
            <a:endParaRPr lang="es-UY" sz="2400" dirty="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1143000"/>
            <a:ext cx="8915400" cy="2005259"/>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3276600"/>
            <a:ext cx="8915400" cy="1994908"/>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826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1 Título"/>
          <p:cNvSpPr txBox="1">
            <a:spLocks/>
          </p:cNvSpPr>
          <p:nvPr/>
        </p:nvSpPr>
        <p:spPr bwMode="auto">
          <a:xfrm>
            <a:off x="0" y="228600"/>
            <a:ext cx="8915400" cy="590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UY" sz="2400" b="1" i="0" u="none" strike="noStrike" kern="0" cap="none" spc="0" normalizeH="0" baseline="0" noProof="0" dirty="0" smtClean="0">
                <a:ln>
                  <a:noFill/>
                </a:ln>
                <a:solidFill>
                  <a:srgbClr val="FF9900"/>
                </a:solidFill>
                <a:effectLst/>
                <a:uLnTx/>
                <a:uFillTx/>
                <a:latin typeface="Tahoma"/>
                <a:ea typeface="+mj-ea"/>
                <a:cs typeface="+mj-cs"/>
              </a:rPr>
              <a:t>Previsión temperaturas (</a:t>
            </a:r>
            <a:r>
              <a:rPr kumimoji="0" lang="es-UY" sz="2400" b="1" i="0" u="none" strike="noStrike" kern="0" cap="none" spc="0" normalizeH="0" baseline="0" noProof="0" dirty="0" err="1" smtClean="0">
                <a:ln>
                  <a:noFill/>
                </a:ln>
                <a:solidFill>
                  <a:srgbClr val="FF9900"/>
                </a:solidFill>
                <a:effectLst/>
                <a:uLnTx/>
                <a:uFillTx/>
                <a:latin typeface="Tahoma"/>
                <a:ea typeface="+mj-ea"/>
                <a:cs typeface="+mj-cs"/>
              </a:rPr>
              <a:t>Accuweather</a:t>
            </a:r>
            <a:r>
              <a:rPr kumimoji="0" lang="es-UY" sz="2400" b="1" i="0" u="none" strike="noStrike" kern="0" cap="none" spc="0" normalizeH="0" baseline="0" noProof="0" dirty="0" smtClean="0">
                <a:ln>
                  <a:noFill/>
                </a:ln>
                <a:solidFill>
                  <a:srgbClr val="FF9900"/>
                </a:solidFill>
                <a:effectLst/>
                <a:uLnTx/>
                <a:uFillTx/>
                <a:latin typeface="Tahoma"/>
                <a:ea typeface="+mj-ea"/>
                <a:cs typeface="+mj-cs"/>
              </a:rPr>
              <a:t>, viernes)</a:t>
            </a:r>
          </a:p>
        </p:txBody>
      </p:sp>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262835"/>
            <a:ext cx="5667375" cy="5474515"/>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1" y="819150"/>
            <a:ext cx="4724400" cy="2523051"/>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2319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bwMode="auto">
          <a:xfrm>
            <a:off x="381000" y="76200"/>
            <a:ext cx="7985125"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lvl="0">
              <a:defRPr/>
            </a:pPr>
            <a:r>
              <a:rPr lang="es-UY" sz="1800" kern="0" dirty="0">
                <a:ea typeface="+mn-ea"/>
                <a:cs typeface="Arial" charset="0"/>
              </a:rPr>
              <a:t>Precipitaciones previstas para los próximos días, </a:t>
            </a:r>
            <a:r>
              <a:rPr lang="es-UY" sz="1800" kern="0" dirty="0" smtClean="0">
                <a:ea typeface="+mn-ea"/>
                <a:cs typeface="Arial" charset="0"/>
              </a:rPr>
              <a:t>Fuente INMET  </a:t>
            </a:r>
            <a:r>
              <a:rPr lang="es-UY" sz="1800" kern="0" dirty="0">
                <a:ea typeface="+mn-ea"/>
                <a:cs typeface="Arial" charset="0"/>
              </a:rPr>
              <a:t>(actualizado </a:t>
            </a:r>
            <a:r>
              <a:rPr lang="es-UY" sz="1800" kern="0" dirty="0" smtClean="0">
                <a:ea typeface="+mn-ea"/>
                <a:cs typeface="Arial" charset="0"/>
              </a:rPr>
              <a:t>viernes)</a:t>
            </a:r>
            <a:endParaRPr lang="es-UY" sz="1800" kern="0" dirty="0">
              <a:ea typeface="+mn-ea"/>
              <a:cs typeface="Arial" charset="0"/>
            </a:endParaRPr>
          </a:p>
          <a:p>
            <a:pPr lvl="0">
              <a:defRPr/>
            </a:pPr>
            <a:endParaRPr lang="es-UY" sz="1800" kern="0" dirty="0">
              <a:ea typeface="+mn-ea"/>
              <a:cs typeface="Arial" charset="0"/>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89000"/>
            <a:ext cx="4044950" cy="5080000"/>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599" y="881856"/>
            <a:ext cx="4087813" cy="5094287"/>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882650"/>
            <a:ext cx="4073525" cy="5072063"/>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889000"/>
            <a:ext cx="4087813" cy="5100637"/>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881063"/>
            <a:ext cx="4087813" cy="5094287"/>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3025" y="881063"/>
            <a:ext cx="4081463" cy="5094287"/>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4505" y="895350"/>
            <a:ext cx="4073525" cy="5094287"/>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696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gtEl>
                                        <p:attrNameLst>
                                          <p:attrName>style.visibility</p:attrName>
                                        </p:attrNameLst>
                                      </p:cBhvr>
                                      <p:to>
                                        <p:strVal val="visible"/>
                                      </p:to>
                                    </p:set>
                                    <p:anim calcmode="lin" valueType="num">
                                      <p:cBhvr additive="base">
                                        <p:cTn id="13" dur="500" fill="hold"/>
                                        <p:tgtEl>
                                          <p:spTgt spid="18435"/>
                                        </p:tgtEl>
                                        <p:attrNameLst>
                                          <p:attrName>ppt_x</p:attrName>
                                        </p:attrNameLst>
                                      </p:cBhvr>
                                      <p:tavLst>
                                        <p:tav tm="0">
                                          <p:val>
                                            <p:strVal val="#ppt_x"/>
                                          </p:val>
                                        </p:tav>
                                        <p:tav tm="100000">
                                          <p:val>
                                            <p:strVal val="#ppt_x"/>
                                          </p:val>
                                        </p:tav>
                                      </p:tavLst>
                                    </p:anim>
                                    <p:anim calcmode="lin" valueType="num">
                                      <p:cBhvr additive="base">
                                        <p:cTn id="14" dur="500" fill="hold"/>
                                        <p:tgtEl>
                                          <p:spTgt spid="184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436"/>
                                        </p:tgtEl>
                                        <p:attrNameLst>
                                          <p:attrName>style.visibility</p:attrName>
                                        </p:attrNameLst>
                                      </p:cBhvr>
                                      <p:to>
                                        <p:strVal val="visible"/>
                                      </p:to>
                                    </p:set>
                                    <p:anim calcmode="lin" valueType="num">
                                      <p:cBhvr additive="base">
                                        <p:cTn id="19" dur="500" fill="hold"/>
                                        <p:tgtEl>
                                          <p:spTgt spid="18436"/>
                                        </p:tgtEl>
                                        <p:attrNameLst>
                                          <p:attrName>ppt_x</p:attrName>
                                        </p:attrNameLst>
                                      </p:cBhvr>
                                      <p:tavLst>
                                        <p:tav tm="0">
                                          <p:val>
                                            <p:strVal val="#ppt_x"/>
                                          </p:val>
                                        </p:tav>
                                        <p:tav tm="100000">
                                          <p:val>
                                            <p:strVal val="#ppt_x"/>
                                          </p:val>
                                        </p:tav>
                                      </p:tavLst>
                                    </p:anim>
                                    <p:anim calcmode="lin" valueType="num">
                                      <p:cBhvr additive="base">
                                        <p:cTn id="20"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437"/>
                                        </p:tgtEl>
                                        <p:attrNameLst>
                                          <p:attrName>style.visibility</p:attrName>
                                        </p:attrNameLst>
                                      </p:cBhvr>
                                      <p:to>
                                        <p:strVal val="visible"/>
                                      </p:to>
                                    </p:set>
                                    <p:anim calcmode="lin" valueType="num">
                                      <p:cBhvr additive="base">
                                        <p:cTn id="25" dur="500" fill="hold"/>
                                        <p:tgtEl>
                                          <p:spTgt spid="18437"/>
                                        </p:tgtEl>
                                        <p:attrNameLst>
                                          <p:attrName>ppt_x</p:attrName>
                                        </p:attrNameLst>
                                      </p:cBhvr>
                                      <p:tavLst>
                                        <p:tav tm="0">
                                          <p:val>
                                            <p:strVal val="#ppt_x"/>
                                          </p:val>
                                        </p:tav>
                                        <p:tav tm="100000">
                                          <p:val>
                                            <p:strVal val="#ppt_x"/>
                                          </p:val>
                                        </p:tav>
                                      </p:tavLst>
                                    </p:anim>
                                    <p:anim calcmode="lin" valueType="num">
                                      <p:cBhvr additive="base">
                                        <p:cTn id="26" dur="500" fill="hold"/>
                                        <p:tgtEl>
                                          <p:spTgt spid="1843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438"/>
                                        </p:tgtEl>
                                        <p:attrNameLst>
                                          <p:attrName>style.visibility</p:attrName>
                                        </p:attrNameLst>
                                      </p:cBhvr>
                                      <p:to>
                                        <p:strVal val="visible"/>
                                      </p:to>
                                    </p:set>
                                    <p:anim calcmode="lin" valueType="num">
                                      <p:cBhvr additive="base">
                                        <p:cTn id="31" dur="500" fill="hold"/>
                                        <p:tgtEl>
                                          <p:spTgt spid="18438"/>
                                        </p:tgtEl>
                                        <p:attrNameLst>
                                          <p:attrName>ppt_x</p:attrName>
                                        </p:attrNameLst>
                                      </p:cBhvr>
                                      <p:tavLst>
                                        <p:tav tm="0">
                                          <p:val>
                                            <p:strVal val="#ppt_x"/>
                                          </p:val>
                                        </p:tav>
                                        <p:tav tm="100000">
                                          <p:val>
                                            <p:strVal val="#ppt_x"/>
                                          </p:val>
                                        </p:tav>
                                      </p:tavLst>
                                    </p:anim>
                                    <p:anim calcmode="lin" valueType="num">
                                      <p:cBhvr additive="base">
                                        <p:cTn id="32" dur="500" fill="hold"/>
                                        <p:tgtEl>
                                          <p:spTgt spid="1843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439"/>
                                        </p:tgtEl>
                                        <p:attrNameLst>
                                          <p:attrName>style.visibility</p:attrName>
                                        </p:attrNameLst>
                                      </p:cBhvr>
                                      <p:to>
                                        <p:strVal val="visible"/>
                                      </p:to>
                                    </p:set>
                                    <p:anim calcmode="lin" valueType="num">
                                      <p:cBhvr additive="base">
                                        <p:cTn id="37" dur="500" fill="hold"/>
                                        <p:tgtEl>
                                          <p:spTgt spid="18439"/>
                                        </p:tgtEl>
                                        <p:attrNameLst>
                                          <p:attrName>ppt_x</p:attrName>
                                        </p:attrNameLst>
                                      </p:cBhvr>
                                      <p:tavLst>
                                        <p:tav tm="0">
                                          <p:val>
                                            <p:strVal val="#ppt_x"/>
                                          </p:val>
                                        </p:tav>
                                        <p:tav tm="100000">
                                          <p:val>
                                            <p:strVal val="#ppt_x"/>
                                          </p:val>
                                        </p:tav>
                                      </p:tavLst>
                                    </p:anim>
                                    <p:anim calcmode="lin" valueType="num">
                                      <p:cBhvr additive="base">
                                        <p:cTn id="38" dur="500" fill="hold"/>
                                        <p:tgtEl>
                                          <p:spTgt spid="1843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440"/>
                                        </p:tgtEl>
                                        <p:attrNameLst>
                                          <p:attrName>style.visibility</p:attrName>
                                        </p:attrNameLst>
                                      </p:cBhvr>
                                      <p:to>
                                        <p:strVal val="visible"/>
                                      </p:to>
                                    </p:set>
                                    <p:anim calcmode="lin" valueType="num">
                                      <p:cBhvr additive="base">
                                        <p:cTn id="43" dur="500" fill="hold"/>
                                        <p:tgtEl>
                                          <p:spTgt spid="18440"/>
                                        </p:tgtEl>
                                        <p:attrNameLst>
                                          <p:attrName>ppt_x</p:attrName>
                                        </p:attrNameLst>
                                      </p:cBhvr>
                                      <p:tavLst>
                                        <p:tav tm="0">
                                          <p:val>
                                            <p:strVal val="#ppt_x"/>
                                          </p:val>
                                        </p:tav>
                                        <p:tav tm="100000">
                                          <p:val>
                                            <p:strVal val="#ppt_x"/>
                                          </p:val>
                                        </p:tav>
                                      </p:tavLst>
                                    </p:anim>
                                    <p:anim calcmode="lin" valueType="num">
                                      <p:cBhvr additive="base">
                                        <p:cTn id="44" dur="500" fill="hold"/>
                                        <p:tgtEl>
                                          <p:spTgt spid="184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76200"/>
            <a:ext cx="7772400" cy="990600"/>
          </a:xfrm>
        </p:spPr>
        <p:txBody>
          <a:bodyPr>
            <a:normAutofit/>
          </a:bodyPr>
          <a:lstStyle/>
          <a:p>
            <a:r>
              <a:rPr lang="es-UY" sz="2400" b="1" kern="0" dirty="0">
                <a:solidFill>
                  <a:srgbClr val="FF9900"/>
                </a:solidFill>
                <a:latin typeface="Tahoma"/>
              </a:rPr>
              <a:t>Previsión precipitaciones </a:t>
            </a:r>
            <a:r>
              <a:rPr lang="es-UY" sz="2400" b="1" kern="0" dirty="0" smtClean="0">
                <a:solidFill>
                  <a:srgbClr val="FF9900"/>
                </a:solidFill>
                <a:latin typeface="Tahoma"/>
              </a:rPr>
              <a:t>acumuladas INMET y CPTEC (</a:t>
            </a:r>
            <a:r>
              <a:rPr lang="es-UY" sz="2400" dirty="0" smtClean="0">
                <a:latin typeface="Tahoma"/>
              </a:rPr>
              <a:t>viernes</a:t>
            </a:r>
            <a:r>
              <a:rPr lang="es-UY" sz="2400" b="1" kern="0" dirty="0" smtClean="0">
                <a:solidFill>
                  <a:srgbClr val="FF9900"/>
                </a:solidFill>
                <a:latin typeface="Tahoma"/>
              </a:rPr>
              <a:t>)</a:t>
            </a:r>
            <a:endParaRPr lang="es-UY" sz="2400" b="1" kern="0" dirty="0">
              <a:solidFill>
                <a:srgbClr val="FF9900"/>
              </a:solidFill>
              <a:latin typeface="Tahoma"/>
            </a:endParaRPr>
          </a:p>
        </p:txBody>
      </p:sp>
      <p:pic>
        <p:nvPicPr>
          <p:cNvPr id="19458"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200150"/>
            <a:ext cx="4050988" cy="4914900"/>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00150"/>
            <a:ext cx="4050988" cy="4914900"/>
          </a:xfrm>
          <a:prstGeom prst="rect">
            <a:avLst/>
          </a:prstGeom>
          <a:noFill/>
          <a:ln w="2540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0034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A3A420D4-D2C9-4468-AB52-40C63950F791}" type="slidenum">
              <a:rPr lang="es-ES"/>
              <a:pPr algn="r"/>
              <a:t>2</a:t>
            </a:fld>
            <a:endParaRPr lang="es-ES"/>
          </a:p>
        </p:txBody>
      </p:sp>
      <p:sp>
        <p:nvSpPr>
          <p:cNvPr id="2969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5E83B099-8C8E-4F25-A48D-0099CC2648E7}" type="datetime1">
              <a:rPr lang="es-ES"/>
              <a:pPr/>
              <a:t>06/10/2016</a:t>
            </a:fld>
            <a:endParaRPr lang="es-ES"/>
          </a:p>
        </p:txBody>
      </p:sp>
      <p:sp>
        <p:nvSpPr>
          <p:cNvPr id="2969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9D7675E7-5A2C-40F2-BE51-E3ED691F46C2}" type="slidenum">
              <a:rPr lang="es-ES"/>
              <a:pPr algn="r"/>
              <a:t>2</a:t>
            </a:fld>
            <a:endParaRPr lang="es-ES"/>
          </a:p>
        </p:txBody>
      </p:sp>
      <p:sp>
        <p:nvSpPr>
          <p:cNvPr id="29700" name="Rectangle 2"/>
          <p:cNvSpPr>
            <a:spLocks noGrp="1" noChangeArrowheads="1"/>
          </p:cNvSpPr>
          <p:nvPr>
            <p:ph type="title" idx="4294967295"/>
          </p:nvPr>
        </p:nvSpPr>
        <p:spPr>
          <a:xfrm>
            <a:off x="250825" y="1700213"/>
            <a:ext cx="8218488" cy="2722562"/>
          </a:xfrm>
        </p:spPr>
        <p:txBody>
          <a:bodyPr/>
          <a:lstStyle/>
          <a:p>
            <a:r>
              <a:rPr lang="es-UY" smtClean="0"/>
              <a:t>Resultados de la semana en curso:</a:t>
            </a:r>
            <a:br>
              <a:rPr lang="es-UY" smtClean="0"/>
            </a:br>
            <a:r>
              <a:rPr lang="es-UY" sz="2400" smtClean="0"/>
              <a:t>Comentarios generales</a:t>
            </a:r>
            <a:endParaRPr lang="es-ES" sz="2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F38914BB-1E21-4911-B83A-61AFEDDC49A6}" type="slidenum">
              <a:rPr lang="es-ES"/>
              <a:pPr algn="r"/>
              <a:t>20</a:t>
            </a:fld>
            <a:endParaRPr lang="es-ES"/>
          </a:p>
        </p:txBody>
      </p:sp>
      <p:sp>
        <p:nvSpPr>
          <p:cNvPr id="5017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8AEEAF94-73E0-47DD-ADDE-783E293A928F}" type="datetime1">
              <a:rPr lang="es-ES"/>
              <a:pPr/>
              <a:t>06/10/2016</a:t>
            </a:fld>
            <a:endParaRPr lang="es-ES"/>
          </a:p>
        </p:txBody>
      </p:sp>
      <p:sp>
        <p:nvSpPr>
          <p:cNvPr id="5017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5667D976-BA5E-4167-91EA-5EF11A973D18}" type="slidenum">
              <a:rPr lang="es-ES"/>
              <a:pPr algn="r"/>
              <a:t>20</a:t>
            </a:fld>
            <a:endParaRPr lang="es-ES"/>
          </a:p>
        </p:txBody>
      </p:sp>
      <p:sp>
        <p:nvSpPr>
          <p:cNvPr id="50180" name="Rectangle 2"/>
          <p:cNvSpPr>
            <a:spLocks noGrp="1" noChangeArrowheads="1"/>
          </p:cNvSpPr>
          <p:nvPr>
            <p:ph type="title" idx="4294967295"/>
          </p:nvPr>
        </p:nvSpPr>
        <p:spPr>
          <a:xfrm>
            <a:off x="323850" y="2492375"/>
            <a:ext cx="8229600" cy="1143000"/>
          </a:xfrm>
        </p:spPr>
        <p:txBody>
          <a:bodyPr/>
          <a:lstStyle/>
          <a:p>
            <a:r>
              <a:rPr lang="es-UY" sz="3600" dirty="0" smtClean="0"/>
              <a:t>Programación semanal</a:t>
            </a:r>
            <a:br>
              <a:rPr lang="es-UY" sz="3600" dirty="0" smtClean="0"/>
            </a:br>
            <a:r>
              <a:rPr lang="es-UY" sz="3600" dirty="0" smtClean="0"/>
              <a:t>2016-41</a:t>
            </a:r>
            <a:br>
              <a:rPr lang="es-UY" sz="3600" dirty="0" smtClean="0"/>
            </a:br>
            <a:endParaRPr lang="es-ES" sz="36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152400" y="152400"/>
            <a:ext cx="9050338" cy="838200"/>
          </a:xfrm>
        </p:spPr>
        <p:txBody>
          <a:bodyPr/>
          <a:lstStyle/>
          <a:p>
            <a:r>
              <a:rPr lang="es-MX" sz="2800" dirty="0" smtClean="0"/>
              <a:t>COSTO GENERACIÓN TÉRMICA</a:t>
            </a:r>
            <a:endParaRPr lang="es-ES" sz="2800" dirty="0" smtClean="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8155700" cy="41910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104480"/>
            <a:ext cx="3871913" cy="264954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914400"/>
            <a:ext cx="7772400" cy="304800"/>
          </a:xfrm>
        </p:spPr>
        <p:txBody>
          <a:bodyPr/>
          <a:lstStyle/>
          <a:p>
            <a:r>
              <a:rPr lang="es-UY" dirty="0" smtClean="0"/>
              <a:t>MODELOS</a:t>
            </a:r>
            <a:endParaRPr lang="es-UY" dirty="0"/>
          </a:p>
        </p:txBody>
      </p:sp>
    </p:spTree>
    <p:extLst>
      <p:ext uri="{BB962C8B-B14F-4D97-AF65-F5344CB8AC3E}">
        <p14:creationId xmlns:p14="http://schemas.microsoft.com/office/powerpoint/2010/main" val="4089870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762000" y="152400"/>
            <a:ext cx="7772400" cy="304800"/>
          </a:xfrm>
        </p:spPr>
        <p:txBody>
          <a:bodyPr/>
          <a:lstStyle/>
          <a:p>
            <a:r>
              <a:rPr lang="es-UY" dirty="0" smtClean="0"/>
              <a:t>Mediano plazo, OPERGEN</a:t>
            </a:r>
            <a:endParaRPr lang="es-UY"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990600"/>
            <a:ext cx="8398927" cy="51054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5283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304800"/>
            <a:ext cx="7772400" cy="685800"/>
          </a:xfrm>
        </p:spPr>
        <p:txBody>
          <a:bodyPr/>
          <a:lstStyle/>
          <a:p>
            <a:r>
              <a:rPr lang="es-UY" dirty="0" smtClean="0"/>
              <a:t>Caso libre</a:t>
            </a:r>
            <a:endParaRPr lang="es-UY"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8960730" cy="49530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356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
            <a:ext cx="7809826" cy="643190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8809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5" y="-9525"/>
            <a:ext cx="8991600" cy="1143000"/>
          </a:xfrm>
        </p:spPr>
        <p:txBody>
          <a:bodyPr/>
          <a:lstStyle/>
          <a:p>
            <a:r>
              <a:rPr lang="es-UY" sz="2800" dirty="0" err="1" smtClean="0"/>
              <a:t>Idem</a:t>
            </a:r>
            <a:r>
              <a:rPr lang="es-UY" sz="2800" dirty="0" smtClean="0"/>
              <a:t> caso anterior pero con Motores de CB forzado</a:t>
            </a:r>
            <a:endParaRPr lang="es-UY"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822873" cy="48768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6082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
            <a:ext cx="7772058" cy="64008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5718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609600"/>
          </a:xfrm>
        </p:spPr>
        <p:txBody>
          <a:bodyPr/>
          <a:lstStyle/>
          <a:p>
            <a:r>
              <a:rPr lang="es-UY" sz="2800" dirty="0" smtClean="0"/>
              <a:t>Ídem </a:t>
            </a:r>
            <a:r>
              <a:rPr lang="es-UY" sz="2800" dirty="0"/>
              <a:t>anterior pero con Palmar en 38 m.</a:t>
            </a:r>
            <a:endParaRPr lang="es-UY" sz="28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8426139" cy="4657508"/>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257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228600"/>
            <a:ext cx="7696200" cy="6338327"/>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979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52400" y="152400"/>
            <a:ext cx="8686800" cy="609600"/>
          </a:xfrm>
        </p:spPr>
        <p:txBody>
          <a:bodyPr/>
          <a:lstStyle/>
          <a:p>
            <a:pPr algn="ctr"/>
            <a:r>
              <a:rPr lang="es-UY" sz="2800" dirty="0" smtClean="0"/>
              <a:t>Resumen semana actual N° 40</a:t>
            </a:r>
            <a:endParaRPr lang="es-ES" sz="2800" dirty="0" smtClean="0"/>
          </a:p>
        </p:txBody>
      </p:sp>
      <p:sp>
        <p:nvSpPr>
          <p:cNvPr id="32770" name="Rectangle 3"/>
          <p:cNvSpPr>
            <a:spLocks noGrp="1" noChangeArrowheads="1"/>
          </p:cNvSpPr>
          <p:nvPr>
            <p:ph type="body" sz="half" idx="2"/>
          </p:nvPr>
        </p:nvSpPr>
        <p:spPr>
          <a:xfrm>
            <a:off x="152400" y="914400"/>
            <a:ext cx="8763000" cy="5410200"/>
          </a:xfrm>
        </p:spPr>
        <p:txBody>
          <a:bodyPr/>
          <a:lstStyle/>
          <a:p>
            <a:pPr marL="342900" indent="-342900">
              <a:buFont typeface="Arial" panose="020B0604020202020204" pitchFamily="34" charset="0"/>
              <a:buChar char="•"/>
            </a:pPr>
            <a:r>
              <a:rPr lang="es-ES" sz="2000" dirty="0"/>
              <a:t>El despacho durante la semana ha sido con los generadores auto despachados y recursos hidráulicos no necesitándose térmico para el suministro de picos de potencia.</a:t>
            </a:r>
            <a:endParaRPr lang="es-UY" sz="2000" dirty="0"/>
          </a:p>
          <a:p>
            <a:pPr marL="342900" indent="-342900">
              <a:buFont typeface="Arial" panose="020B0604020202020204" pitchFamily="34" charset="0"/>
              <a:buChar char="•"/>
            </a:pPr>
            <a:r>
              <a:rPr lang="es-ES" sz="2000" dirty="0"/>
              <a:t>Se terminaron de realizar los trabajos de trasmisión en PTA.</a:t>
            </a:r>
            <a:endParaRPr lang="es-UY" sz="2000" dirty="0"/>
          </a:p>
          <a:p>
            <a:pPr marL="342900" indent="-342900">
              <a:buFont typeface="Arial" panose="020B0604020202020204" pitchFamily="34" charset="0"/>
              <a:buChar char="•"/>
            </a:pPr>
            <a:r>
              <a:rPr lang="es-ES" sz="2000" dirty="0"/>
              <a:t>Se continuaron realizando tareas de mantenimiento en el banco 5 de </a:t>
            </a:r>
            <a:r>
              <a:rPr lang="es-ES" sz="2000" dirty="0" smtClean="0"/>
              <a:t>CTM aunque probablemente finalicen en el día de hoy</a:t>
            </a:r>
          </a:p>
          <a:p>
            <a:pPr marL="342900" indent="-342900">
              <a:buFont typeface="Arial" panose="020B0604020202020204" pitchFamily="34" charset="0"/>
              <a:buChar char="•"/>
            </a:pPr>
            <a:r>
              <a:rPr lang="es-ES" sz="2000" dirty="0" smtClean="0"/>
              <a:t>Se indispuso la unidad 3 de Terra por perdidas de aceite del transformador de unidad el domingo pasado, se estima quede disponible hoy en el transcurso de la tarde</a:t>
            </a:r>
          </a:p>
          <a:p>
            <a:pPr marL="342900" indent="-342900">
              <a:buFont typeface="Arial" panose="020B0604020202020204" pitchFamily="34" charset="0"/>
              <a:buChar char="•"/>
            </a:pPr>
            <a:r>
              <a:rPr lang="es-ES" sz="2000" dirty="0" smtClean="0"/>
              <a:t>Se finalizaron los trabajos que indisponían la central PTA.</a:t>
            </a:r>
            <a:endParaRPr lang="es-UY" sz="2000" dirty="0"/>
          </a:p>
          <a:p>
            <a:pPr marL="342900" indent="-342900">
              <a:buFont typeface="Arial" panose="020B0604020202020204" pitchFamily="34" charset="0"/>
              <a:buChar char="•"/>
            </a:pPr>
            <a:endParaRPr lang="es-ES" sz="2000" dirty="0" smtClean="0">
              <a:solidFill>
                <a:srgbClr val="FF0000"/>
              </a:solidFill>
            </a:endParaRPr>
          </a:p>
          <a:p>
            <a:pPr marL="342900" indent="-342900">
              <a:buFont typeface="Arial" panose="020B0604020202020204" pitchFamily="34" charset="0"/>
              <a:buChar char="•"/>
            </a:pPr>
            <a:endParaRPr lang="es-ES" sz="20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304800"/>
            <a:ext cx="7772400" cy="533400"/>
          </a:xfrm>
        </p:spPr>
        <p:txBody>
          <a:bodyPr/>
          <a:lstStyle/>
          <a:p>
            <a:r>
              <a:rPr lang="es-UY" dirty="0" err="1" smtClean="0"/>
              <a:t>SimSEE</a:t>
            </a:r>
            <a:r>
              <a:rPr lang="es-UY" dirty="0" smtClean="0"/>
              <a:t> libre</a:t>
            </a:r>
            <a:endParaRPr lang="es-UY"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33450"/>
            <a:ext cx="8929688" cy="57150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903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
            <a:ext cx="7249889" cy="6562726"/>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517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533400"/>
          </a:xfrm>
        </p:spPr>
        <p:txBody>
          <a:bodyPr/>
          <a:lstStyle/>
          <a:p>
            <a:r>
              <a:rPr lang="es-UY" dirty="0" err="1" smtClean="0"/>
              <a:t>Idem</a:t>
            </a:r>
            <a:r>
              <a:rPr lang="es-UY" dirty="0" smtClean="0"/>
              <a:t> anterior pero con Terra pleno</a:t>
            </a:r>
            <a:endParaRPr lang="es-UY"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572500" cy="54864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421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
            <a:ext cx="7448550" cy="6613018"/>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343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304800"/>
            <a:ext cx="7772400" cy="304800"/>
          </a:xfrm>
        </p:spPr>
        <p:txBody>
          <a:bodyPr/>
          <a:lstStyle/>
          <a:p>
            <a:r>
              <a:rPr lang="es-UY" dirty="0" err="1" smtClean="0"/>
              <a:t>Idem</a:t>
            </a:r>
            <a:r>
              <a:rPr lang="es-UY" dirty="0" smtClean="0"/>
              <a:t> caso 2 pero con motores de CB forzados</a:t>
            </a:r>
            <a:endParaRPr lang="es-UY"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686800" cy="5559552"/>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2608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76200"/>
            <a:ext cx="7372350" cy="667358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367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CAB644A3-69A0-4875-88CE-D6F766D9A2C9}" type="slidenum">
              <a:rPr lang="es-ES"/>
              <a:pPr algn="r"/>
              <a:t>36</a:t>
            </a:fld>
            <a:endParaRPr lang="es-ES"/>
          </a:p>
        </p:txBody>
      </p:sp>
      <p:sp>
        <p:nvSpPr>
          <p:cNvPr id="64514"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E2B5819B-F822-436F-833A-0F10F845D15D}" type="datetime1">
              <a:rPr lang="es-ES"/>
              <a:pPr/>
              <a:t>06/10/2016</a:t>
            </a:fld>
            <a:endParaRPr lang="es-ES"/>
          </a:p>
        </p:txBody>
      </p:sp>
      <p:sp>
        <p:nvSpPr>
          <p:cNvPr id="64515"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196891A5-EB9A-4A6E-BA80-C5AABB8C3F0E}" type="slidenum">
              <a:rPr lang="es-ES"/>
              <a:pPr algn="r"/>
              <a:t>36</a:t>
            </a:fld>
            <a:endParaRPr lang="es-ES"/>
          </a:p>
        </p:txBody>
      </p:sp>
      <p:sp>
        <p:nvSpPr>
          <p:cNvPr id="64516" name="Rectangle 2"/>
          <p:cNvSpPr>
            <a:spLocks noGrp="1" noChangeArrowheads="1"/>
          </p:cNvSpPr>
          <p:nvPr>
            <p:ph type="title" idx="4294967295"/>
          </p:nvPr>
        </p:nvSpPr>
        <p:spPr>
          <a:xfrm>
            <a:off x="533400" y="2209800"/>
            <a:ext cx="8229600" cy="2176463"/>
          </a:xfrm>
        </p:spPr>
        <p:txBody>
          <a:bodyPr/>
          <a:lstStyle/>
          <a:p>
            <a:pPr algn="l"/>
            <a:r>
              <a:rPr lang="es-UY" sz="3600" dirty="0" smtClean="0"/>
              <a:t>Programa de generación de la semana </a:t>
            </a:r>
            <a:r>
              <a:rPr lang="es-UY" sz="3600" dirty="0" smtClean="0"/>
              <a:t>41/16</a:t>
            </a:r>
            <a:r>
              <a:rPr lang="es-UY" sz="3600" dirty="0" smtClean="0"/>
              <a:t>:</a:t>
            </a:r>
            <a:br>
              <a:rPr lang="es-UY" sz="3600" dirty="0" smtClean="0"/>
            </a:br>
            <a:r>
              <a:rPr lang="es-UY" sz="3600" dirty="0" smtClean="0"/>
              <a:t/>
            </a:r>
            <a:br>
              <a:rPr lang="es-UY" sz="3600" dirty="0" smtClean="0"/>
            </a:br>
            <a:endParaRPr lang="es-ES" sz="20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609600" y="228600"/>
            <a:ext cx="7772400" cy="685800"/>
          </a:xfrm>
        </p:spPr>
        <p:txBody>
          <a:bodyPr/>
          <a:lstStyle/>
          <a:p>
            <a:r>
              <a:rPr lang="es-UY" dirty="0" smtClean="0"/>
              <a:t>Programa semanal (jueves)</a:t>
            </a:r>
            <a:br>
              <a:rPr lang="es-UY" dirty="0" smtClean="0"/>
            </a:br>
            <a:endParaRPr lang="es-ES" dirty="0" smtClean="0"/>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099952"/>
            <a:ext cx="2667001" cy="2638986"/>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762001"/>
            <a:ext cx="6400800" cy="4584016"/>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85800" y="381000"/>
            <a:ext cx="7772400" cy="533400"/>
          </a:xfrm>
        </p:spPr>
        <p:txBody>
          <a:bodyPr/>
          <a:lstStyle/>
          <a:p>
            <a:r>
              <a:rPr lang="es-UY" dirty="0" smtClean="0"/>
              <a:t>Datos energéticos diarios</a:t>
            </a:r>
            <a:endParaRPr lang="es-UY"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8326293" cy="520065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8451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85800" y="152400"/>
            <a:ext cx="7772400" cy="381000"/>
          </a:xfrm>
        </p:spPr>
        <p:txBody>
          <a:bodyPr/>
          <a:lstStyle/>
          <a:p>
            <a:r>
              <a:rPr lang="es-UY" dirty="0" smtClean="0"/>
              <a:t>Datos hidráulicos diarios</a:t>
            </a:r>
            <a:endParaRPr lang="es-UY"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62000"/>
            <a:ext cx="7717699" cy="58674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4918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4 Título"/>
          <p:cNvSpPr>
            <a:spLocks noGrp="1"/>
          </p:cNvSpPr>
          <p:nvPr>
            <p:ph type="title"/>
          </p:nvPr>
        </p:nvSpPr>
        <p:spPr>
          <a:xfrm>
            <a:off x="685800" y="457200"/>
            <a:ext cx="7772400" cy="914400"/>
          </a:xfrm>
        </p:spPr>
        <p:txBody>
          <a:bodyPr/>
          <a:lstStyle/>
          <a:p>
            <a:r>
              <a:rPr lang="es-UY" dirty="0" smtClean="0"/>
              <a:t>Perspectivas para la semana 40</a:t>
            </a:r>
            <a:br>
              <a:rPr lang="es-UY" dirty="0" smtClean="0"/>
            </a:br>
            <a:endParaRPr lang="es-UY" dirty="0" smtClean="0"/>
          </a:p>
        </p:txBody>
      </p:sp>
      <p:sp>
        <p:nvSpPr>
          <p:cNvPr id="31746" name="5 Marcador de contenido"/>
          <p:cNvSpPr>
            <a:spLocks noGrp="1"/>
          </p:cNvSpPr>
          <p:nvPr>
            <p:ph idx="1"/>
          </p:nvPr>
        </p:nvSpPr>
        <p:spPr>
          <a:xfrm>
            <a:off x="0" y="1219200"/>
            <a:ext cx="8991600" cy="5486400"/>
          </a:xfrm>
        </p:spPr>
        <p:txBody>
          <a:bodyPr/>
          <a:lstStyle/>
          <a:p>
            <a:r>
              <a:rPr lang="es-ES" sz="2400" dirty="0"/>
              <a:t>A la fecha no hay pronósticos de precipitaciones para ninguna de las cuencas, cabe recordar que al menos por 20 días no se han producido precipitaciones de relevancia en particular en la cuenca del río Uruguay.</a:t>
            </a:r>
            <a:endParaRPr lang="es-UY" sz="2400" dirty="0"/>
          </a:p>
          <a:p>
            <a:r>
              <a:rPr lang="es-ES" sz="2400" dirty="0"/>
              <a:t>El promedio de aportes de Salto Grande para la semana entrante es de 1800 m3/s, el cual es muy bajo para la época.</a:t>
            </a:r>
            <a:endParaRPr lang="es-UY" sz="2400" dirty="0"/>
          </a:p>
          <a:p>
            <a:r>
              <a:rPr lang="es-ES" sz="2400" dirty="0"/>
              <a:t>Se prevé una demanda para la semana del orden de 197 </a:t>
            </a:r>
            <a:r>
              <a:rPr lang="es-ES" sz="2400" dirty="0" err="1"/>
              <a:t>GWh</a:t>
            </a:r>
            <a:r>
              <a:rPr lang="es-ES" sz="2400" dirty="0"/>
              <a:t>.</a:t>
            </a:r>
            <a:endParaRPr lang="es-UY" sz="2400" dirty="0"/>
          </a:p>
          <a:p>
            <a:r>
              <a:rPr lang="es-ES" sz="2400" dirty="0"/>
              <a:t>Se prevé una semana con una generación eólica alta (del orden de los 82 </a:t>
            </a:r>
            <a:r>
              <a:rPr lang="es-ES" sz="2400" dirty="0" err="1"/>
              <a:t>GWh</a:t>
            </a:r>
            <a:r>
              <a:rPr lang="es-ES" sz="2400" dirty="0"/>
              <a:t>, </a:t>
            </a:r>
            <a:r>
              <a:rPr lang="es-ES" sz="2400" dirty="0" err="1"/>
              <a:t>aprox</a:t>
            </a:r>
            <a:r>
              <a:rPr lang="es-ES" sz="2400" dirty="0"/>
              <a:t> 31% del factor de potencia).</a:t>
            </a:r>
            <a:endParaRPr lang="es-UY" sz="2400" dirty="0"/>
          </a:p>
          <a:p>
            <a:endParaRPr lang="es-ES" sz="2400" dirty="0" smtClean="0">
              <a:solidFill>
                <a:srgbClr val="FF0000"/>
              </a:solidFill>
            </a:endParaRPr>
          </a:p>
          <a:p>
            <a:endParaRPr lang="es-ES" sz="2400" dirty="0">
              <a:solidFill>
                <a:srgbClr val="FF0000"/>
              </a:solidFill>
            </a:endParaRPr>
          </a:p>
          <a:p>
            <a:endParaRPr lang="es-ES" sz="2400" dirty="0" smtClean="0">
              <a:solidFill>
                <a:srgbClr val="FF0000"/>
              </a:solidFill>
            </a:endParaRPr>
          </a:p>
          <a:p>
            <a:endParaRPr lang="es-ES" sz="24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76200"/>
            <a:ext cx="7772400" cy="609600"/>
          </a:xfrm>
        </p:spPr>
        <p:txBody>
          <a:bodyPr/>
          <a:lstStyle/>
          <a:p>
            <a:r>
              <a:rPr lang="es-UY" dirty="0" smtClean="0"/>
              <a:t>Principales trabajos en la red</a:t>
            </a:r>
            <a:endParaRPr lang="es-UY" dirty="0"/>
          </a:p>
        </p:txBody>
      </p:sp>
      <p:pic>
        <p:nvPicPr>
          <p:cNvPr id="14339" name="Picture 3"/>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763000" cy="47244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0086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52400"/>
            <a:ext cx="8991600" cy="6248400"/>
          </a:xfrm>
        </p:spPr>
        <p:txBody>
          <a:bodyPr/>
          <a:lstStyle/>
          <a:p>
            <a:pPr marL="0" indent="0">
              <a:buNone/>
            </a:pPr>
            <a:r>
              <a:rPr lang="es-ES" sz="2400" b="1" u="sng" dirty="0" smtClean="0">
                <a:solidFill>
                  <a:schemeClr val="tx1"/>
                </a:solidFill>
              </a:rPr>
              <a:t>Modelos</a:t>
            </a:r>
          </a:p>
          <a:p>
            <a:pPr marL="0" indent="0">
              <a:buNone/>
            </a:pPr>
            <a:r>
              <a:rPr lang="es-ES" sz="2000" dirty="0"/>
              <a:t>Todas las corridas son con aportes sin lluvia.</a:t>
            </a:r>
            <a:endParaRPr lang="es-UY" sz="2000" dirty="0"/>
          </a:p>
          <a:p>
            <a:pPr marL="0" indent="0">
              <a:buNone/>
            </a:pPr>
            <a:r>
              <a:rPr lang="es-ES" sz="2000" b="1" dirty="0"/>
              <a:t>CPC:</a:t>
            </a:r>
            <a:endParaRPr lang="es-UY" sz="2000" b="1" dirty="0"/>
          </a:p>
          <a:p>
            <a:r>
              <a:rPr lang="es-ES" sz="1800" b="1" dirty="0"/>
              <a:t>El modelo libre genera con Bonete a pleno y encuentra un equilibrio entre Salto y Palmar dejando las cotas de estos lagos en 32.67m y 38.90m respectivamente.</a:t>
            </a:r>
            <a:endParaRPr lang="es-UY" sz="1800" b="1" dirty="0"/>
          </a:p>
          <a:p>
            <a:r>
              <a:rPr lang="es-ES" sz="1800" b="1" dirty="0"/>
              <a:t>Un caso con motores de Central Batlle forzado deja a Salto y Palmar en 33.02m y 39.16m respectivamente</a:t>
            </a:r>
            <a:endParaRPr lang="es-UY" sz="1800" b="1" dirty="0"/>
          </a:p>
          <a:p>
            <a:r>
              <a:rPr lang="es-ES" sz="1800" b="1" dirty="0"/>
              <a:t>Y un caso con motores forzados y cota máxima en Palmar de 38.00m deja a Salto en 34.22m.</a:t>
            </a:r>
            <a:endParaRPr lang="es-UY" sz="1800" b="1" dirty="0"/>
          </a:p>
          <a:p>
            <a:r>
              <a:rPr lang="es-ES" sz="1800" b="1" dirty="0"/>
              <a:t>Los costos totales de todos los casos son similares.  </a:t>
            </a:r>
            <a:endParaRPr lang="es-UY" sz="1800" b="1" dirty="0"/>
          </a:p>
          <a:p>
            <a:pPr marL="0" indent="0">
              <a:buNone/>
            </a:pPr>
            <a:r>
              <a:rPr lang="es-ES" sz="2000" b="1" dirty="0"/>
              <a:t>SIMSEE:</a:t>
            </a:r>
            <a:endParaRPr lang="es-UY" sz="2000" dirty="0"/>
          </a:p>
          <a:p>
            <a:r>
              <a:rPr lang="es-ES" sz="1800" b="1" dirty="0" smtClean="0"/>
              <a:t>El modelo libre encuentra un equilibrio entre todas las centrales dejando las cotas de los </a:t>
            </a:r>
            <a:r>
              <a:rPr lang="es-ES" sz="1800" b="1" dirty="0"/>
              <a:t>lagos de Salto Bonete y Palmar en 33.69m, 79.55m y 36.54m respectivamente.</a:t>
            </a:r>
            <a:endParaRPr lang="es-UY" sz="1800" b="1" dirty="0"/>
          </a:p>
          <a:p>
            <a:r>
              <a:rPr lang="es-ES" sz="1800" b="1" dirty="0"/>
              <a:t>Una corrida con Bonete forzada </a:t>
            </a:r>
            <a:r>
              <a:rPr lang="es-ES" sz="1800" b="1" dirty="0" smtClean="0"/>
              <a:t>obtiene </a:t>
            </a:r>
            <a:r>
              <a:rPr lang="es-ES" sz="1800" b="1" dirty="0"/>
              <a:t>un resultado con un costo total menor y deja las cotas de Salto y Palmar en 33.99m y 37.20m respectivamente. </a:t>
            </a:r>
            <a:endParaRPr lang="es-UY" sz="1800" b="1" dirty="0"/>
          </a:p>
          <a:p>
            <a:r>
              <a:rPr lang="es-ES" sz="1800" b="1" dirty="0"/>
              <a:t>Una corrida con Bonete y Motores forzados también obtiene un resultado con un costo total menor que el caso libre y deja las cotas de Salto y Palmar en 34.30m y 37.46m respectivamente.</a:t>
            </a:r>
            <a:endParaRPr lang="es-UY" sz="1800" b="1" dirty="0"/>
          </a:p>
        </p:txBody>
      </p:sp>
    </p:spTree>
    <p:extLst>
      <p:ext uri="{BB962C8B-B14F-4D97-AF65-F5344CB8AC3E}">
        <p14:creationId xmlns:p14="http://schemas.microsoft.com/office/powerpoint/2010/main" val="1823550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a:xfrm>
            <a:off x="0" y="381000"/>
            <a:ext cx="9144000" cy="836613"/>
          </a:xfrm>
        </p:spPr>
        <p:txBody>
          <a:bodyPr/>
          <a:lstStyle/>
          <a:p>
            <a:r>
              <a:rPr lang="es-ES" sz="2800" dirty="0" smtClean="0"/>
              <a:t>DESPACHO PROPUESTO </a:t>
            </a:r>
            <a:br>
              <a:rPr lang="es-ES" sz="2800" dirty="0" smtClean="0"/>
            </a:br>
            <a:endParaRPr lang="es-ES" sz="2000" dirty="0" smtClean="0"/>
          </a:p>
        </p:txBody>
      </p:sp>
      <p:sp>
        <p:nvSpPr>
          <p:cNvPr id="33794" name="Rectangle 3"/>
          <p:cNvSpPr>
            <a:spLocks noGrp="1" noChangeArrowheads="1"/>
          </p:cNvSpPr>
          <p:nvPr>
            <p:ph type="body" idx="4294967295"/>
          </p:nvPr>
        </p:nvSpPr>
        <p:spPr>
          <a:xfrm>
            <a:off x="0" y="914400"/>
            <a:ext cx="9144000" cy="4876800"/>
          </a:xfrm>
        </p:spPr>
        <p:txBody>
          <a:bodyPr/>
          <a:lstStyle/>
          <a:p>
            <a:pPr marL="0" indent="0">
              <a:buNone/>
            </a:pPr>
            <a:r>
              <a:rPr lang="es-ES" dirty="0"/>
              <a:t>En vista de lo anterior el despacho propuesto es el siguiente:</a:t>
            </a:r>
            <a:endParaRPr lang="es-UY" dirty="0"/>
          </a:p>
          <a:p>
            <a:pPr lvl="0"/>
            <a:r>
              <a:rPr lang="es-ES" dirty="0"/>
              <a:t>Auto despachados. </a:t>
            </a:r>
            <a:endParaRPr lang="es-UY" dirty="0"/>
          </a:p>
          <a:p>
            <a:pPr lvl="0"/>
            <a:r>
              <a:rPr lang="es-ES" dirty="0"/>
              <a:t>Bonete a pleno.</a:t>
            </a:r>
            <a:endParaRPr lang="es-UY" dirty="0"/>
          </a:p>
          <a:p>
            <a:pPr lvl="0"/>
            <a:r>
              <a:rPr lang="es-ES" dirty="0"/>
              <a:t>Motores de Central Batlle hasta pleno.</a:t>
            </a:r>
            <a:endParaRPr lang="es-UY" dirty="0"/>
          </a:p>
          <a:p>
            <a:pPr lvl="0"/>
            <a:r>
              <a:rPr lang="es-ES" dirty="0"/>
              <a:t>Palmar para cota de 38.00m.</a:t>
            </a:r>
            <a:endParaRPr lang="es-UY" dirty="0"/>
          </a:p>
          <a:p>
            <a:pPr lvl="0"/>
            <a:r>
              <a:rPr lang="es-ES" dirty="0"/>
              <a:t>Salto cierra la demanda.</a:t>
            </a:r>
            <a:endParaRPr lang="es-UY" dirty="0"/>
          </a:p>
          <a:p>
            <a:pPr lvl="0"/>
            <a:r>
              <a:rPr lang="es-ES" dirty="0"/>
              <a:t>Térmico de ser necesario por potencia en los picos.</a:t>
            </a:r>
            <a:endParaRPr lang="es-UY" dirty="0"/>
          </a:p>
          <a:p>
            <a:pPr lvl="0"/>
            <a:endParaRPr lang="es-UY"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91868F5F-9EE3-4B42-ABF6-C37D67D7D2D8}" type="slidenum">
              <a:rPr lang="es-ES"/>
              <a:pPr algn="r"/>
              <a:t>7</a:t>
            </a:fld>
            <a:endParaRPr lang="es-ES"/>
          </a:p>
        </p:txBody>
      </p:sp>
      <p:sp>
        <p:nvSpPr>
          <p:cNvPr id="35842"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485921E9-C777-4214-B2B8-42C2740ED05D}" type="datetime1">
              <a:rPr lang="es-ES"/>
              <a:pPr/>
              <a:t>06/10/2016</a:t>
            </a:fld>
            <a:endParaRPr lang="es-ES"/>
          </a:p>
        </p:txBody>
      </p:sp>
      <p:sp>
        <p:nvSpPr>
          <p:cNvPr id="35843"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568B6D91-E64C-4117-9E66-07CF84FE854A}" type="slidenum">
              <a:rPr lang="es-ES"/>
              <a:pPr algn="r"/>
              <a:t>7</a:t>
            </a:fld>
            <a:endParaRPr lang="es-ES"/>
          </a:p>
        </p:txBody>
      </p:sp>
      <p:sp>
        <p:nvSpPr>
          <p:cNvPr id="35844" name="Rectangle 2"/>
          <p:cNvSpPr>
            <a:spLocks noGrp="1" noChangeArrowheads="1"/>
          </p:cNvSpPr>
          <p:nvPr>
            <p:ph type="title" idx="4294967295"/>
          </p:nvPr>
        </p:nvSpPr>
        <p:spPr>
          <a:xfrm>
            <a:off x="381000" y="2971800"/>
            <a:ext cx="8229600" cy="1384300"/>
          </a:xfrm>
        </p:spPr>
        <p:txBody>
          <a:bodyPr/>
          <a:lstStyle/>
          <a:p>
            <a:r>
              <a:rPr lang="es-UY" b="0" smtClean="0"/>
              <a:t>Resultados de la semana en curso:</a:t>
            </a:r>
            <a:r>
              <a:rPr lang="es-UY" smtClean="0"/>
              <a:t/>
            </a:r>
            <a:br>
              <a:rPr lang="es-UY" smtClean="0"/>
            </a:br>
            <a:r>
              <a:rPr lang="es-UY" sz="1800" smtClean="0"/>
              <a:t>Comparación ejecutado-programado</a:t>
            </a:r>
            <a:br>
              <a:rPr lang="es-UY" sz="1800" smtClean="0"/>
            </a:br>
            <a:r>
              <a:rPr lang="es-UY" sz="1800" smtClean="0"/>
              <a:t>.</a:t>
            </a:r>
            <a:br>
              <a:rPr lang="es-UY" sz="1800" smtClean="0"/>
            </a:br>
            <a:r>
              <a:rPr lang="es-UY" smtClean="0"/>
              <a:t/>
            </a:r>
            <a:br>
              <a:rPr lang="es-UY" smtClean="0"/>
            </a:br>
            <a:endParaRPr lang="es-ES" sz="2000" smtClean="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Título"/>
          <p:cNvSpPr>
            <a:spLocks noGrp="1"/>
          </p:cNvSpPr>
          <p:nvPr>
            <p:ph type="title"/>
          </p:nvPr>
        </p:nvSpPr>
        <p:spPr>
          <a:xfrm>
            <a:off x="914400" y="228600"/>
            <a:ext cx="7086600" cy="685800"/>
          </a:xfrm>
        </p:spPr>
        <p:txBody>
          <a:bodyPr/>
          <a:lstStyle/>
          <a:p>
            <a:r>
              <a:rPr lang="es-ES" sz="2400" dirty="0" smtClean="0"/>
              <a:t>Datos globales semanales  (jueves)</a:t>
            </a:r>
            <a:br>
              <a:rPr lang="es-ES" sz="2400" dirty="0" smtClean="0"/>
            </a:br>
            <a:endParaRPr lang="es-UY" sz="2400" dirty="0" smtClean="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336068"/>
            <a:ext cx="2385060" cy="2360007"/>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85800"/>
            <a:ext cx="6384022" cy="4572000"/>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Título"/>
          <p:cNvSpPr>
            <a:spLocks noGrp="1"/>
          </p:cNvSpPr>
          <p:nvPr>
            <p:ph type="title"/>
          </p:nvPr>
        </p:nvSpPr>
        <p:spPr>
          <a:xfrm>
            <a:off x="581025" y="304800"/>
            <a:ext cx="8305800" cy="533400"/>
          </a:xfrm>
        </p:spPr>
        <p:txBody>
          <a:bodyPr/>
          <a:lstStyle/>
          <a:p>
            <a:r>
              <a:rPr lang="es-UY" sz="2400" dirty="0" smtClean="0"/>
              <a:t>Datos globales semanales  (miércoles)</a:t>
            </a:r>
            <a:r>
              <a:rPr lang="es-ES" sz="2400" dirty="0" smtClean="0"/>
              <a:t> Comparación previsto-ejecutado producción </a:t>
            </a:r>
            <a:br>
              <a:rPr lang="es-ES" sz="2400" dirty="0" smtClean="0"/>
            </a:br>
            <a:endParaRPr lang="es-UY" sz="2400" dirty="0" smtClean="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09624"/>
            <a:ext cx="4387072" cy="5942013"/>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809624"/>
            <a:ext cx="2238523" cy="5934074"/>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ción en blanc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371931</TotalTime>
  <Words>640</Words>
  <Application>Microsoft Office PowerPoint</Application>
  <PresentationFormat>Presentación en pantalla (4:3)</PresentationFormat>
  <Paragraphs>88</Paragraphs>
  <Slides>40</Slides>
  <Notes>8</Notes>
  <HiddenSlides>0</HiddenSlides>
  <MMClips>0</MMClips>
  <ScaleCrop>false</ScaleCrop>
  <HeadingPairs>
    <vt:vector size="4" baseType="variant">
      <vt:variant>
        <vt:lpstr>Tema</vt:lpstr>
      </vt:variant>
      <vt:variant>
        <vt:i4>2</vt:i4>
      </vt:variant>
      <vt:variant>
        <vt:lpstr>Títulos de diapositiva</vt:lpstr>
      </vt:variant>
      <vt:variant>
        <vt:i4>40</vt:i4>
      </vt:variant>
    </vt:vector>
  </HeadingPairs>
  <TitlesOfParts>
    <vt:vector size="42" baseType="lpstr">
      <vt:lpstr>Presentación en blanco</vt:lpstr>
      <vt:lpstr>Diseño personalizado</vt:lpstr>
      <vt:lpstr>Resultados de la semana en curso  y  programación de la semana  41 de 2016      V1    </vt:lpstr>
      <vt:lpstr>Resultados de la semana en curso: Comentarios generales</vt:lpstr>
      <vt:lpstr>Resumen semana actual N° 40</vt:lpstr>
      <vt:lpstr>Perspectivas para la semana 40 </vt:lpstr>
      <vt:lpstr>Presentación de PowerPoint</vt:lpstr>
      <vt:lpstr>DESPACHO PROPUESTO  </vt:lpstr>
      <vt:lpstr>Resultados de la semana en curso: Comparación ejecutado-programado .  </vt:lpstr>
      <vt:lpstr>Datos globales semanales  (jueves) </vt:lpstr>
      <vt:lpstr>Datos globales semanales  (miércoles) Comparación previsto-ejecutado producción  </vt:lpstr>
      <vt:lpstr>Evolución de la demanda</vt:lpstr>
      <vt:lpstr>COMPARATIVO DE APORTES DE CENTRALES HIDRAULICAS SALTO GRANDE</vt:lpstr>
      <vt:lpstr>RIO NEGRO</vt:lpstr>
      <vt:lpstr>Previsión aportes Salto Grande (Fuente CTM, jueves)</vt:lpstr>
      <vt:lpstr>Semana próxima</vt:lpstr>
      <vt:lpstr>Previsiones de generación eólica fecha 05/10 (jueves)</vt:lpstr>
      <vt:lpstr>Previsiones de generación eólica fecha 30/08 (viernes)</vt:lpstr>
      <vt:lpstr>Presentación de PowerPoint</vt:lpstr>
      <vt:lpstr>Presentación de PowerPoint</vt:lpstr>
      <vt:lpstr>Previsión precipitaciones acumuladas INMET y CPTEC (viernes)</vt:lpstr>
      <vt:lpstr>Programación semanal 2016-41 </vt:lpstr>
      <vt:lpstr>COSTO GENERACIÓN TÉRMICA</vt:lpstr>
      <vt:lpstr>MODELOS</vt:lpstr>
      <vt:lpstr>Mediano plazo, OPERGEN</vt:lpstr>
      <vt:lpstr>Caso libre</vt:lpstr>
      <vt:lpstr>Presentación de PowerPoint</vt:lpstr>
      <vt:lpstr>Idem caso anterior pero con Motores de CB forzado</vt:lpstr>
      <vt:lpstr>Presentación de PowerPoint</vt:lpstr>
      <vt:lpstr>Ídem anterior pero con Palmar en 38 m.</vt:lpstr>
      <vt:lpstr>Presentación de PowerPoint</vt:lpstr>
      <vt:lpstr>SimSEE libre</vt:lpstr>
      <vt:lpstr>Presentación de PowerPoint</vt:lpstr>
      <vt:lpstr>Idem anterior pero con Terra pleno</vt:lpstr>
      <vt:lpstr>Presentación de PowerPoint</vt:lpstr>
      <vt:lpstr>Idem caso 2 pero con motores de CB forzados</vt:lpstr>
      <vt:lpstr>Presentación de PowerPoint</vt:lpstr>
      <vt:lpstr>Programa de generación de la semana 41/16:  </vt:lpstr>
      <vt:lpstr>Programa semanal (jueves) </vt:lpstr>
      <vt:lpstr>Datos energéticos diarios</vt:lpstr>
      <vt:lpstr>Datos hidráulicos diarios</vt:lpstr>
      <vt:lpstr>Principales trabajos en la red</vt:lpstr>
    </vt:vector>
  </TitlesOfParts>
  <Company>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at</dc:creator>
  <cp:lastModifiedBy>Marcos</cp:lastModifiedBy>
  <cp:revision>4182</cp:revision>
  <dcterms:created xsi:type="dcterms:W3CDTF">2010-01-29T12:03:38Z</dcterms:created>
  <dcterms:modified xsi:type="dcterms:W3CDTF">2016-10-07T12:21:06Z</dcterms:modified>
</cp:coreProperties>
</file>